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679" r:id="rId2"/>
    <p:sldId id="680" r:id="rId3"/>
    <p:sldId id="658" r:id="rId4"/>
    <p:sldId id="682" r:id="rId5"/>
    <p:sldId id="681" r:id="rId6"/>
    <p:sldId id="660" r:id="rId7"/>
    <p:sldId id="662" r:id="rId8"/>
    <p:sldId id="663" r:id="rId9"/>
    <p:sldId id="667" r:id="rId10"/>
    <p:sldId id="676" r:id="rId11"/>
    <p:sldId id="669" r:id="rId12"/>
    <p:sldId id="671" r:id="rId13"/>
    <p:sldId id="672" r:id="rId14"/>
    <p:sldId id="673" r:id="rId15"/>
    <p:sldId id="674" r:id="rId16"/>
    <p:sldId id="677" r:id="rId17"/>
    <p:sldId id="678" r:id="rId18"/>
    <p:sldId id="664" r:id="rId19"/>
    <p:sldId id="665" r:id="rId20"/>
    <p:sldId id="666" r:id="rId21"/>
    <p:sldId id="668" r:id="rId22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00"/>
    <a:srgbClr val="CCFFFF"/>
    <a:srgbClr val="CCECFF"/>
    <a:srgbClr val="99CCFF"/>
    <a:srgbClr val="FBFBFB"/>
    <a:srgbClr val="6699FF"/>
    <a:srgbClr val="3399FF"/>
    <a:srgbClr val="0099FF"/>
    <a:srgbClr val="C0C0C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9" autoAdjust="0"/>
    <p:restoredTop sz="90735" autoAdjust="0"/>
  </p:normalViewPr>
  <p:slideViewPr>
    <p:cSldViewPr>
      <p:cViewPr varScale="1">
        <p:scale>
          <a:sx n="104" d="100"/>
          <a:sy n="104" d="100"/>
        </p:scale>
        <p:origin x="-426" y="-84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F7134487-E09C-41AB-8AD6-F53880B0E1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014858B-F5EB-46AD-96D0-1C1638087E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>
              <a:spcAft>
                <a:spcPct val="20000"/>
              </a:spcAft>
            </a:pPr>
            <a:r>
              <a:rPr lang="zh-CN" alt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程序</a:t>
            </a: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是一个在时间上按照严格次序的前后相继的操作序列，是一个静态的概念；</a:t>
            </a:r>
          </a:p>
          <a:p>
            <a:pPr eaLnBrk="0" hangingPunct="0">
              <a:spcAft>
                <a:spcPct val="20000"/>
              </a:spcAft>
            </a:pPr>
            <a:r>
              <a:rPr lang="zh-CN" alt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进程</a:t>
            </a: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是一个动态的概念，它是一个程序对某个数据集的执行过程；</a:t>
            </a:r>
            <a:endParaRPr lang="en-US" altLang="zh-CN" sz="12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4858B-F5EB-46AD-96D0-1C1638087EB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DE46C3-B008-4AEE-BFCA-D0FE91D1F8F1}" type="slidenum">
              <a:rPr lang="zh-CN" altLang="en-US" sz="1200" b="0" u="none">
                <a:solidFill>
                  <a:schemeClr val="tx1"/>
                </a:solidFill>
                <a:ea typeface="宋体" charset="-122"/>
              </a:rPr>
              <a:pPr algn="r"/>
              <a:t>21</a:t>
            </a:fld>
            <a:endParaRPr lang="en-US" altLang="zh-CN" sz="1200" b="0" u="none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BB7638-7A50-4E31-90CA-280355A1D00B}" type="slidenum">
              <a:rPr lang="en-US" altLang="zh-CN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21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IPC</a:t>
            </a: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机制也不适应于网络环境中的进程通信。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4858B-F5EB-46AD-96D0-1C1638087EB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srgbClr val="2D2DB9"/>
                </a:solidFill>
              </a:rPr>
              <a:t>传输层协议可以屏蔽网络层及以下各层实现技术的差异性，弥补网络层所能提供的服务的不足，使得应用层在完成各种网络应用系统时只需要使用传输层提供的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端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-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端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进程通信服务</a:t>
            </a:r>
            <a:r>
              <a:rPr lang="zh-CN" altLang="en-US" sz="1200" b="1" dirty="0" smtClean="0">
                <a:solidFill>
                  <a:srgbClr val="2D2DB9"/>
                </a:solidFill>
              </a:rPr>
              <a:t>，而不需要考虑互联网络数据传输的细节问题；从</a:t>
            </a:r>
            <a:r>
              <a:rPr lang="en-US" altLang="zh-CN" sz="1200" b="1" dirty="0" smtClean="0">
                <a:solidFill>
                  <a:srgbClr val="2D2DB9"/>
                </a:solidFill>
              </a:rPr>
              <a:t>“</a:t>
            </a:r>
            <a:r>
              <a:rPr lang="zh-CN" altLang="en-US" sz="1200" b="1" dirty="0" smtClean="0">
                <a:solidFill>
                  <a:srgbClr val="2D2DB9"/>
                </a:solidFill>
              </a:rPr>
              <a:t>点</a:t>
            </a:r>
            <a:r>
              <a:rPr lang="en-US" altLang="zh-CN" sz="1200" b="1" dirty="0" smtClean="0">
                <a:solidFill>
                  <a:srgbClr val="2D2DB9"/>
                </a:solidFill>
              </a:rPr>
              <a:t>-</a:t>
            </a:r>
            <a:r>
              <a:rPr lang="zh-CN" altLang="en-US" sz="1200" b="1" dirty="0" smtClean="0">
                <a:solidFill>
                  <a:srgbClr val="2D2DB9"/>
                </a:solidFill>
              </a:rPr>
              <a:t>点</a:t>
            </a:r>
            <a:r>
              <a:rPr lang="en-US" altLang="zh-CN" sz="1200" b="1" dirty="0" smtClean="0">
                <a:solidFill>
                  <a:srgbClr val="2D2DB9"/>
                </a:solidFill>
              </a:rPr>
              <a:t>”</a:t>
            </a:r>
            <a:r>
              <a:rPr lang="zh-CN" altLang="en-US" sz="1200" b="1" dirty="0" smtClean="0">
                <a:solidFill>
                  <a:srgbClr val="2D2DB9"/>
                </a:solidFill>
              </a:rPr>
              <a:t>通信到</a:t>
            </a:r>
            <a:r>
              <a:rPr lang="en-US" altLang="zh-CN" sz="1200" b="1" dirty="0" smtClean="0">
                <a:solidFill>
                  <a:srgbClr val="2D2DB9"/>
                </a:solidFill>
              </a:rPr>
              <a:t>“</a:t>
            </a:r>
            <a:r>
              <a:rPr lang="zh-CN" altLang="en-US" sz="1200" b="1" dirty="0" smtClean="0">
                <a:solidFill>
                  <a:srgbClr val="2D2DB9"/>
                </a:solidFill>
              </a:rPr>
              <a:t>端</a:t>
            </a:r>
            <a:r>
              <a:rPr lang="en-US" altLang="zh-CN" sz="1200" b="1" dirty="0" smtClean="0">
                <a:solidFill>
                  <a:srgbClr val="2D2DB9"/>
                </a:solidFill>
              </a:rPr>
              <a:t>-</a:t>
            </a:r>
            <a:r>
              <a:rPr lang="zh-CN" altLang="en-US" sz="1200" b="1" dirty="0" smtClean="0">
                <a:solidFill>
                  <a:srgbClr val="2D2DB9"/>
                </a:solidFill>
              </a:rPr>
              <a:t>端</a:t>
            </a:r>
            <a:r>
              <a:rPr lang="en-US" altLang="zh-CN" sz="1200" b="1" dirty="0" smtClean="0">
                <a:solidFill>
                  <a:srgbClr val="2D2DB9"/>
                </a:solidFill>
              </a:rPr>
              <a:t>”</a:t>
            </a:r>
            <a:r>
              <a:rPr lang="zh-CN" altLang="en-US" sz="1200" b="1" dirty="0" smtClean="0">
                <a:solidFill>
                  <a:srgbClr val="2D2DB9"/>
                </a:solidFill>
              </a:rPr>
              <a:t>通信是一次质的飞跃，为此传输层需要引入很多新的概念和机制。</a:t>
            </a:r>
            <a:endParaRPr lang="zh-CN" altLang="en-US" sz="1200" b="1" dirty="0" smtClean="0">
              <a:solidFill>
                <a:srgbClr val="2D2DB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solidFill>
                <a:srgbClr val="2D2DB9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4858B-F5EB-46AD-96D0-1C1638087EB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利用下层提供的接口与服务，完成。。。，为上层提供接口与服务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4858B-F5EB-46AD-96D0-1C1638087EB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传到网络层，加上</a:t>
            </a:r>
            <a:r>
              <a:rPr lang="en-US" altLang="zh-CN" dirty="0" smtClean="0"/>
              <a:t>IP</a:t>
            </a:r>
            <a:r>
              <a:rPr lang="zh-CN" altLang="en-US" dirty="0" smtClean="0"/>
              <a:t>分组头，形成</a:t>
            </a:r>
            <a:r>
              <a:rPr lang="en-US" altLang="zh-CN" dirty="0" smtClean="0"/>
              <a:t>IP</a:t>
            </a:r>
            <a:r>
              <a:rPr lang="zh-CN" altLang="en-US" dirty="0" smtClean="0"/>
              <a:t>分组（有效载荷是</a:t>
            </a:r>
            <a:r>
              <a:rPr lang="en-US" altLang="zh-CN" dirty="0" smtClean="0"/>
              <a:t>TPDU</a:t>
            </a:r>
            <a:r>
              <a:rPr lang="zh-CN" altLang="en-US" dirty="0" smtClean="0"/>
              <a:t>）；传到数据链路层后，加上帧头、帧尾形成帧（有效载荷是</a:t>
            </a:r>
            <a:r>
              <a:rPr lang="en-US" altLang="zh-CN" dirty="0" smtClean="0"/>
              <a:t>IP</a:t>
            </a:r>
            <a:r>
              <a:rPr lang="zh-CN" altLang="en-US" dirty="0" smtClean="0"/>
              <a:t>分组）。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4858B-F5EB-46AD-96D0-1C1638087EB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9613"/>
            <a:ext cx="6051550" cy="3405187"/>
          </a:xfrm>
          <a:ln/>
        </p:spPr>
      </p:sp>
      <p:sp>
        <p:nvSpPr>
          <p:cNvPr id="280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27525"/>
            <a:ext cx="5014913" cy="411638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u="none" dirty="0" smtClean="0">
                <a:solidFill>
                  <a:srgbClr val="006600"/>
                </a:solidFill>
                <a:latin typeface="Copperplate Gothic Bold"/>
              </a:rPr>
              <a:t>一个特定的网络间进程通信只能使用相同的网络通信协议。</a:t>
            </a:r>
            <a:endParaRPr lang="en-US" altLang="zh-CN" sz="1200" u="none" dirty="0" smtClean="0">
              <a:solidFill>
                <a:srgbClr val="006600"/>
              </a:solidFill>
              <a:latin typeface="Copperplate Gothic Bold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84"/>
                </a:solidFill>
                <a:latin typeface="楷体_GB2312" pitchFamily="49" charset="-122"/>
                <a:ea typeface="楷体_GB2312" pitchFamily="49" charset="-122"/>
              </a:rPr>
              <a:t>网络间进程通信时，必须在众多的通信协议中做出选择，原因在于：（</a:t>
            </a:r>
            <a:r>
              <a:rPr lang="en-US" altLang="zh-CN" dirty="0" smtClean="0">
                <a:solidFill>
                  <a:srgbClr val="000084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 smtClean="0">
                <a:solidFill>
                  <a:srgbClr val="000084"/>
                </a:solidFill>
                <a:latin typeface="楷体_GB2312" pitchFamily="49" charset="-122"/>
                <a:ea typeface="楷体_GB2312" pitchFamily="49" charset="-122"/>
              </a:rPr>
              <a:t>）不同协议的地址格式不同；（</a:t>
            </a:r>
            <a:r>
              <a:rPr lang="en-US" altLang="zh-CN" dirty="0" smtClean="0">
                <a:solidFill>
                  <a:srgbClr val="000084"/>
                </a:solidFill>
                <a:latin typeface="楷体_GB2312" pitchFamily="49" charset="-122"/>
                <a:ea typeface="楷体_GB2312" pitchFamily="49" charset="-122"/>
              </a:rPr>
              <a:t>2)  </a:t>
            </a:r>
            <a:r>
              <a:rPr lang="zh-CN" altLang="en-US" dirty="0" smtClean="0">
                <a:solidFill>
                  <a:srgbClr val="000084"/>
                </a:solidFill>
                <a:latin typeface="楷体_GB2312" pitchFamily="49" charset="-122"/>
                <a:ea typeface="楷体_GB2312" pitchFamily="49" charset="-122"/>
              </a:rPr>
              <a:t>不同协议的端口分配是相互独立的；</a:t>
            </a:r>
            <a:r>
              <a:rPr lang="en-US" altLang="zh-CN" dirty="0" smtClean="0">
                <a:solidFill>
                  <a:srgbClr val="000084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 smtClean="0">
                <a:solidFill>
                  <a:srgbClr val="000084"/>
                </a:solidFill>
                <a:latin typeface="楷体_GB2312" pitchFamily="49" charset="-122"/>
                <a:ea typeface="楷体_GB2312" pitchFamily="49" charset="-122"/>
              </a:rPr>
              <a:t>）不同协议的工作方式不同（比如有面向连接和无连接的区别等）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u="none" dirty="0" smtClean="0">
              <a:solidFill>
                <a:srgbClr val="006600"/>
              </a:solidFill>
              <a:latin typeface="Copperplate Gothic Bold"/>
            </a:endParaRPr>
          </a:p>
          <a:p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TCP/IP</a:t>
            </a: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协议传输层的寻址是通过</a:t>
            </a:r>
            <a:r>
              <a:rPr lang="en-US" altLang="zh-CN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</a:t>
            </a: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</a:t>
            </a:r>
            <a:r>
              <a:rPr lang="en-US" altLang="zh-CN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UDP</a:t>
            </a: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的端口来实现的，进而用不同的</a:t>
            </a:r>
            <a:r>
              <a:rPr lang="zh-CN" alt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端口号</a:t>
            </a: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来表示不同的应用程序。</a:t>
            </a:r>
            <a:endParaRPr lang="en-US" altLang="zh-CN" sz="12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0" indent="0" algn="l">
              <a:buFontTx/>
              <a:buNone/>
            </a:pPr>
            <a:r>
              <a:rPr lang="zh-CN" altLang="en-US" sz="1200" b="1" u="sng" dirty="0" smtClean="0">
                <a:solidFill>
                  <a:srgbClr val="2D2DB9"/>
                </a:solidFill>
                <a:latin typeface="Times New Roman" pitchFamily="18" charset="0"/>
                <a:cs typeface="Times New Roman" pitchFamily="18" charset="0"/>
              </a:rPr>
              <a:t>基于</a:t>
            </a:r>
            <a:r>
              <a:rPr lang="en-US" altLang="zh-CN" sz="1200" b="1" u="sng" dirty="0" smtClean="0">
                <a:solidFill>
                  <a:srgbClr val="2D2DB9"/>
                </a:solidFill>
                <a:latin typeface="Times New Roman" pitchFamily="18" charset="0"/>
                <a:cs typeface="Times New Roman" pitchFamily="18" charset="0"/>
              </a:rPr>
              <a:t>C/S</a:t>
            </a:r>
            <a:r>
              <a:rPr lang="zh-CN" altLang="en-US" sz="1200" b="1" u="sng" dirty="0" smtClean="0">
                <a:solidFill>
                  <a:srgbClr val="2D2DB9"/>
                </a:solidFill>
                <a:latin typeface="Times New Roman" pitchFamily="18" charset="0"/>
                <a:cs typeface="Times New Roman" pitchFamily="18" charset="0"/>
              </a:rPr>
              <a:t>的应用程序进程标识方法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4858B-F5EB-46AD-96D0-1C1638087EB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Internet Assigned Numbers Authority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互联网编号分配机构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4858B-F5EB-46AD-96D0-1C1638087EB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9613"/>
            <a:ext cx="6051550" cy="3405187"/>
          </a:xfrm>
          <a:ln/>
        </p:spPr>
      </p:sp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27525"/>
            <a:ext cx="5014913" cy="4116388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套接字接口的主要对象是套接字，可以把它看作本地应用进程与网络的接入点</a:t>
            </a:r>
            <a:r>
              <a:rPr lang="zh-CN" altLang="en-US" sz="1100" b="1" dirty="0" smtClean="0">
                <a:latin typeface="Tahoma" pitchFamily="34" charset="0"/>
              </a:rPr>
              <a:t>。</a:t>
            </a:r>
          </a:p>
          <a:p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598613"/>
            <a:ext cx="6243654" cy="1045369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5834" y="2916238"/>
            <a:ext cx="4914912" cy="1013628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F0D7D769-B1AD-48B7-A39D-284D7A046ED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6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6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BCF590EB-27CC-4B07-84BC-198AFB7807D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715684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22F87B6B-A5C1-4B79-9A5F-E49DFDDF3CF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86528"/>
            <a:ext cx="6429420" cy="857250"/>
          </a:xfrm>
        </p:spPr>
        <p:txBody>
          <a:bodyPr/>
          <a:lstStyle>
            <a:lvl1pPr algn="l"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86660"/>
            <a:ext cx="6429420" cy="3087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48E89E84-FF0A-433D-8F3D-FB13B33A102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06C896D7-297D-4873-AED1-B4DB071F2AB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64965B86-46DE-4C9D-890E-4337AF3BC9E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06EDCD51-148E-4963-BDED-3731EA848F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E0C84471-2674-4377-BFF5-0C6F8B908B8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7BBA7A36-CB61-4C17-AD44-559DD402F63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3365519" y="2143916"/>
            <a:ext cx="4564067" cy="1020762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 dirty="0">
              <a:solidFill>
                <a:srgbClr val="003366"/>
              </a:solidFill>
            </a:endParaRPr>
          </a:p>
        </p:txBody>
      </p:sp>
      <p:sp>
        <p:nvSpPr>
          <p:cNvPr id="59395" name="副标题 2"/>
          <p:cNvSpPr>
            <a:spLocks noGrp="1"/>
          </p:cNvSpPr>
          <p:nvPr>
            <p:ph type="body" idx="1"/>
          </p:nvPr>
        </p:nvSpPr>
        <p:spPr>
          <a:xfrm>
            <a:off x="943004" y="3572676"/>
            <a:ext cx="7772400" cy="11255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 dirty="0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 dirty="0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858032"/>
            <a:ext cx="5643602" cy="3000396"/>
          </a:xfrm>
        </p:spPr>
        <p:txBody>
          <a:bodyPr/>
          <a:lstStyle/>
          <a:p>
            <a:pPr marL="265113" indent="-265113">
              <a:spcBef>
                <a:spcPts val="400"/>
              </a:spcBef>
              <a:spcAft>
                <a:spcPts val="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网络环境中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一个进程的全网唯一的标识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需要一个三元组（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half-association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）来表示：  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altLang="zh-CN" sz="18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		( </a:t>
            </a:r>
            <a:r>
              <a:rPr lang="zh-CN" altLang="en-US" sz="18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协议，本地地址，本地端口号</a:t>
            </a:r>
            <a:r>
              <a:rPr lang="en-US" altLang="zh-CN" sz="18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endParaRPr lang="en-US" altLang="zh-CN" sz="18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endParaRPr lang="en-US" altLang="zh-CN" sz="18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endParaRPr lang="en-US" altLang="zh-CN" sz="18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endParaRPr lang="en-US" altLang="zh-CN" sz="18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endParaRPr lang="en-US" altLang="zh-CN" sz="18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58" y="3429800"/>
            <a:ext cx="5715040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har char="•"/>
            </a:pPr>
            <a:r>
              <a:rPr lang="zh-CN" altLang="en-US" sz="2000" b="0" u="none" dirty="0" smtClean="0">
                <a:solidFill>
                  <a:srgbClr val="1A3868"/>
                </a:solidFill>
              </a:rPr>
              <a:t>网络环境中</a:t>
            </a:r>
            <a:r>
              <a:rPr lang="zh-CN" altLang="en-US" sz="2000" b="0" u="none" dirty="0" smtClean="0">
                <a:solidFill>
                  <a:srgbClr val="C00000"/>
                </a:solidFill>
                <a:ea typeface="+mn-ea"/>
              </a:rPr>
              <a:t>一个完整的进程通信标识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需要一个五元组（</a:t>
            </a:r>
            <a:r>
              <a:rPr lang="en-US" altLang="zh-CN" sz="2000" b="0" u="none" dirty="0" smtClean="0">
                <a:solidFill>
                  <a:srgbClr val="1A3868"/>
                </a:solidFill>
              </a:rPr>
              <a:t>association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）来表示：</a:t>
            </a:r>
            <a:endParaRPr lang="en-US" altLang="zh-CN" sz="2000" b="0" u="none" dirty="0" smtClean="0">
              <a:solidFill>
                <a:srgbClr val="1A3868"/>
              </a:solidFill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r>
              <a:rPr lang="zh-CN" altLang="en-US" sz="1800" b="0" u="none" dirty="0" smtClean="0">
                <a:solidFill>
                  <a:srgbClr val="1A3868"/>
                </a:solidFill>
              </a:rPr>
              <a:t>（协议，本地主机地址，本地端口号</a:t>
            </a:r>
            <a:r>
              <a:rPr lang="zh-CN" altLang="en-US" sz="1800" b="0" u="none" dirty="0" smtClean="0">
                <a:solidFill>
                  <a:srgbClr val="1A3868"/>
                </a:solidFill>
              </a:rPr>
              <a:t>，</a:t>
            </a:r>
            <a:endParaRPr lang="en-US" altLang="zh-CN" sz="1800" b="0" u="none" dirty="0" smtClean="0">
              <a:solidFill>
                <a:srgbClr val="1A3868"/>
              </a:solidFill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r>
              <a:rPr lang="zh-CN" altLang="en-US" sz="1800" b="0" u="none" dirty="0" smtClean="0">
                <a:solidFill>
                  <a:srgbClr val="1A3868"/>
                </a:solidFill>
              </a:rPr>
              <a:t>远</a:t>
            </a:r>
            <a:r>
              <a:rPr lang="zh-CN" altLang="en-US" sz="1800" b="0" u="none" dirty="0" smtClean="0">
                <a:solidFill>
                  <a:srgbClr val="1A3868"/>
                </a:solidFill>
              </a:rPr>
              <a:t>端主机地址，远端端口号）</a:t>
            </a:r>
          </a:p>
        </p:txBody>
      </p:sp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1071538" y="1893182"/>
          <a:ext cx="4000528" cy="1608056"/>
        </p:xfrm>
        <a:graphic>
          <a:graphicData uri="http://schemas.openxmlformats.org/presentationml/2006/ole">
            <p:oleObj spid="_x0000_s279557" name="Visio" r:id="rId4" imgW="3475990" imgH="1637957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428596" y="858032"/>
            <a:ext cx="5715040" cy="3554795"/>
            <a:chOff x="285720" y="858032"/>
            <a:chExt cx="6072230" cy="3776970"/>
          </a:xfrm>
        </p:grpSpPr>
        <p:sp>
          <p:nvSpPr>
            <p:cNvPr id="337" name="椭圆 336"/>
            <p:cNvSpPr/>
            <p:nvPr/>
          </p:nvSpPr>
          <p:spPr bwMode="auto">
            <a:xfrm>
              <a:off x="357158" y="1286660"/>
              <a:ext cx="642942" cy="428628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428596" y="1358098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u="none" dirty="0" smtClean="0">
                  <a:solidFill>
                    <a:srgbClr val="1A3868"/>
                  </a:solidFill>
                </a:rPr>
                <a:t>Web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285720" y="2001040"/>
              <a:ext cx="785818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临时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端口号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45" name="直接箭头连接符 344"/>
            <p:cNvCxnSpPr>
              <a:stCxn id="337" idx="4"/>
              <a:endCxn id="343" idx="0"/>
            </p:cNvCxnSpPr>
            <p:nvPr/>
          </p:nvCxnSpPr>
          <p:spPr bwMode="auto">
            <a:xfrm rot="5400000">
              <a:off x="535753" y="1858164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53" name="椭圆 352"/>
            <p:cNvSpPr/>
            <p:nvPr/>
          </p:nvSpPr>
          <p:spPr bwMode="auto">
            <a:xfrm>
              <a:off x="1214414" y="1286660"/>
              <a:ext cx="642942" cy="428628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285852" y="1358098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u="none" dirty="0" smtClean="0">
                  <a:solidFill>
                    <a:srgbClr val="1A3868"/>
                  </a:solidFill>
                </a:rPr>
                <a:t>FTP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1142976" y="2001040"/>
              <a:ext cx="785818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临时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端口号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56" name="直接箭头连接符 355"/>
            <p:cNvCxnSpPr>
              <a:stCxn id="353" idx="4"/>
              <a:endCxn id="355" idx="0"/>
            </p:cNvCxnSpPr>
            <p:nvPr/>
          </p:nvCxnSpPr>
          <p:spPr bwMode="auto">
            <a:xfrm rot="5400000">
              <a:off x="1393009" y="1858164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58" name="椭圆 357"/>
            <p:cNvSpPr/>
            <p:nvPr/>
          </p:nvSpPr>
          <p:spPr bwMode="auto">
            <a:xfrm>
              <a:off x="2285984" y="1286660"/>
              <a:ext cx="642942" cy="428628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2285984" y="1358098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u="none" dirty="0" smtClean="0">
                  <a:solidFill>
                    <a:srgbClr val="1A3868"/>
                  </a:solidFill>
                </a:rPr>
                <a:t>SNMP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214546" y="2001040"/>
              <a:ext cx="785818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临时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端口号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61" name="直接箭头连接符 360"/>
            <p:cNvCxnSpPr>
              <a:stCxn id="358" idx="4"/>
              <a:endCxn id="360" idx="0"/>
            </p:cNvCxnSpPr>
            <p:nvPr/>
          </p:nvCxnSpPr>
          <p:spPr bwMode="auto">
            <a:xfrm rot="5400000">
              <a:off x="2464579" y="1858164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63" name="椭圆 362"/>
            <p:cNvSpPr/>
            <p:nvPr/>
          </p:nvSpPr>
          <p:spPr bwMode="auto">
            <a:xfrm>
              <a:off x="3571868" y="1286660"/>
              <a:ext cx="642942" cy="428628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3643306" y="1358098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u="none" dirty="0" smtClean="0">
                  <a:solidFill>
                    <a:srgbClr val="1A3868"/>
                  </a:solidFill>
                </a:rPr>
                <a:t>Web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3500430" y="2001040"/>
              <a:ext cx="785818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熟知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端口号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en-US" altLang="zh-CN" sz="1400" u="none" dirty="0" smtClean="0">
                  <a:solidFill>
                    <a:srgbClr val="1A3868"/>
                  </a:solidFill>
                </a:rPr>
                <a:t>80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66" name="直接箭头连接符 365"/>
            <p:cNvCxnSpPr>
              <a:stCxn id="363" idx="4"/>
              <a:endCxn id="365" idx="0"/>
            </p:cNvCxnSpPr>
            <p:nvPr/>
          </p:nvCxnSpPr>
          <p:spPr bwMode="auto">
            <a:xfrm rot="5400000">
              <a:off x="3750463" y="1858164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68" name="椭圆 367"/>
            <p:cNvSpPr/>
            <p:nvPr/>
          </p:nvSpPr>
          <p:spPr bwMode="auto">
            <a:xfrm>
              <a:off x="4429124" y="1286660"/>
              <a:ext cx="642942" cy="428628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4500562" y="1358098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u="none" dirty="0" smtClean="0">
                  <a:solidFill>
                    <a:srgbClr val="1A3868"/>
                  </a:solidFill>
                </a:rPr>
                <a:t>FTP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4357686" y="2001040"/>
              <a:ext cx="785818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熟知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端口号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en-US" altLang="zh-CN" sz="1400" u="none" dirty="0" smtClean="0">
                  <a:solidFill>
                    <a:srgbClr val="1A3868"/>
                  </a:solidFill>
                </a:rPr>
                <a:t>20/21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71" name="直接箭头连接符 370"/>
            <p:cNvCxnSpPr>
              <a:stCxn id="368" idx="4"/>
              <a:endCxn id="370" idx="0"/>
            </p:cNvCxnSpPr>
            <p:nvPr/>
          </p:nvCxnSpPr>
          <p:spPr bwMode="auto">
            <a:xfrm rot="5400000">
              <a:off x="4607719" y="1858164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3" name="椭圆 372"/>
            <p:cNvSpPr/>
            <p:nvPr/>
          </p:nvSpPr>
          <p:spPr bwMode="auto">
            <a:xfrm>
              <a:off x="5500694" y="1286660"/>
              <a:ext cx="642942" cy="428628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5500694" y="1358098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u="none" dirty="0" smtClean="0">
                  <a:solidFill>
                    <a:srgbClr val="1A3868"/>
                  </a:solidFill>
                </a:rPr>
                <a:t>SNMP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5429256" y="2001040"/>
              <a:ext cx="785818" cy="73866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熟知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zh-CN" altLang="en-US" sz="1400" u="none" dirty="0" smtClean="0">
                  <a:solidFill>
                    <a:srgbClr val="1A3868"/>
                  </a:solidFill>
                </a:rPr>
                <a:t>端口号</a:t>
              </a:r>
              <a:endParaRPr lang="en-US" altLang="zh-CN" sz="1400" u="none" dirty="0" smtClean="0">
                <a:solidFill>
                  <a:srgbClr val="1A3868"/>
                </a:solidFill>
              </a:endParaRPr>
            </a:p>
            <a:p>
              <a:pPr algn="ctr"/>
              <a:r>
                <a:rPr lang="en-US" altLang="zh-CN" sz="1400" u="none" dirty="0" smtClean="0">
                  <a:solidFill>
                    <a:srgbClr val="1A3868"/>
                  </a:solidFill>
                </a:rPr>
                <a:t>161</a:t>
              </a:r>
              <a:endParaRPr lang="zh-CN" altLang="en-US" sz="14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76" name="直接箭头连接符 375"/>
            <p:cNvCxnSpPr>
              <a:stCxn id="373" idx="4"/>
              <a:endCxn id="375" idx="0"/>
            </p:cNvCxnSpPr>
            <p:nvPr/>
          </p:nvCxnSpPr>
          <p:spPr bwMode="auto">
            <a:xfrm rot="5400000">
              <a:off x="5679289" y="1858164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89" name="TextBox 388"/>
            <p:cNvSpPr txBox="1"/>
            <p:nvPr/>
          </p:nvSpPr>
          <p:spPr>
            <a:xfrm>
              <a:off x="285752" y="3014619"/>
              <a:ext cx="1643042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u="none" dirty="0" smtClean="0">
                  <a:solidFill>
                    <a:srgbClr val="1A3868"/>
                  </a:solidFill>
                </a:rPr>
                <a:t>TCP</a:t>
              </a:r>
              <a:endParaRPr lang="zh-CN" altLang="en-US" sz="16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90" name="直接箭头连接符 389"/>
            <p:cNvCxnSpPr/>
            <p:nvPr/>
          </p:nvCxnSpPr>
          <p:spPr bwMode="auto">
            <a:xfrm rot="5400000">
              <a:off x="541169" y="2870949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1" name="直接箭头连接符 390"/>
            <p:cNvCxnSpPr/>
            <p:nvPr/>
          </p:nvCxnSpPr>
          <p:spPr bwMode="auto">
            <a:xfrm rot="5400000">
              <a:off x="1358084" y="2888599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92" name="TextBox 391"/>
            <p:cNvSpPr txBox="1"/>
            <p:nvPr/>
          </p:nvSpPr>
          <p:spPr>
            <a:xfrm>
              <a:off x="2214578" y="3001172"/>
              <a:ext cx="785786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u="none" dirty="0" smtClean="0">
                  <a:solidFill>
                    <a:srgbClr val="1A3868"/>
                  </a:solidFill>
                </a:rPr>
                <a:t>UDP</a:t>
              </a:r>
              <a:endParaRPr lang="zh-CN" altLang="en-US" sz="16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93" name="直接箭头连接符 392"/>
            <p:cNvCxnSpPr/>
            <p:nvPr/>
          </p:nvCxnSpPr>
          <p:spPr bwMode="auto">
            <a:xfrm rot="5400000">
              <a:off x="2429654" y="2870949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94" name="TextBox 393"/>
            <p:cNvSpPr txBox="1"/>
            <p:nvPr/>
          </p:nvSpPr>
          <p:spPr>
            <a:xfrm>
              <a:off x="3500462" y="3001172"/>
              <a:ext cx="1643042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u="none" dirty="0" smtClean="0">
                  <a:solidFill>
                    <a:srgbClr val="1A3868"/>
                  </a:solidFill>
                </a:rPr>
                <a:t>TCP</a:t>
              </a:r>
              <a:endParaRPr lang="zh-CN" altLang="en-US" sz="16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95" name="直接箭头连接符 394"/>
            <p:cNvCxnSpPr/>
            <p:nvPr/>
          </p:nvCxnSpPr>
          <p:spPr bwMode="auto">
            <a:xfrm rot="5400000">
              <a:off x="3755879" y="2857502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96" name="直接箭头连接符 395"/>
            <p:cNvCxnSpPr/>
            <p:nvPr/>
          </p:nvCxnSpPr>
          <p:spPr bwMode="auto">
            <a:xfrm rot="5400000">
              <a:off x="4572794" y="2875152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97" name="TextBox 396"/>
            <p:cNvSpPr txBox="1"/>
            <p:nvPr/>
          </p:nvSpPr>
          <p:spPr>
            <a:xfrm>
              <a:off x="5429288" y="2987725"/>
              <a:ext cx="785786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u="none" dirty="0" smtClean="0">
                  <a:solidFill>
                    <a:srgbClr val="1A3868"/>
                  </a:solidFill>
                </a:rPr>
                <a:t>UDP</a:t>
              </a:r>
              <a:endParaRPr lang="zh-CN" altLang="en-US" sz="16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398" name="直接箭头连接符 397"/>
            <p:cNvCxnSpPr/>
            <p:nvPr/>
          </p:nvCxnSpPr>
          <p:spPr bwMode="auto">
            <a:xfrm rot="5400000">
              <a:off x="5644364" y="2857502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99" name="TextBox 398"/>
            <p:cNvSpPr txBox="1"/>
            <p:nvPr/>
          </p:nvSpPr>
          <p:spPr>
            <a:xfrm>
              <a:off x="285720" y="3618206"/>
              <a:ext cx="2714644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u="none" dirty="0" smtClean="0">
                  <a:solidFill>
                    <a:srgbClr val="1A3868"/>
                  </a:solidFill>
                </a:rPr>
                <a:t>IP</a:t>
              </a:r>
              <a:endParaRPr lang="zh-CN" altLang="en-US" sz="16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400" name="直接箭头连接符 399"/>
            <p:cNvCxnSpPr/>
            <p:nvPr/>
          </p:nvCxnSpPr>
          <p:spPr bwMode="auto">
            <a:xfrm rot="5400000">
              <a:off x="999306" y="3492186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1" name="直接箭头连接符 400"/>
            <p:cNvCxnSpPr/>
            <p:nvPr/>
          </p:nvCxnSpPr>
          <p:spPr bwMode="auto">
            <a:xfrm rot="5400000">
              <a:off x="2429654" y="3473550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02" name="TextBox 401"/>
            <p:cNvSpPr txBox="1"/>
            <p:nvPr/>
          </p:nvSpPr>
          <p:spPr>
            <a:xfrm>
              <a:off x="3500430" y="3614003"/>
              <a:ext cx="2714644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u="none" dirty="0" smtClean="0">
                  <a:solidFill>
                    <a:srgbClr val="1A3868"/>
                  </a:solidFill>
                </a:rPr>
                <a:t>IP</a:t>
              </a:r>
              <a:endParaRPr lang="zh-CN" altLang="en-US" sz="1600" u="none" dirty="0" smtClean="0">
                <a:solidFill>
                  <a:srgbClr val="1A3868"/>
                </a:solidFill>
              </a:endParaRPr>
            </a:p>
          </p:txBody>
        </p:sp>
        <p:cxnSp>
          <p:nvCxnSpPr>
            <p:cNvPr id="403" name="直接箭头连接符 402"/>
            <p:cNvCxnSpPr/>
            <p:nvPr/>
          </p:nvCxnSpPr>
          <p:spPr bwMode="auto">
            <a:xfrm rot="5400000">
              <a:off x="4214016" y="3487983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4" name="直接箭头连接符 403"/>
            <p:cNvCxnSpPr/>
            <p:nvPr/>
          </p:nvCxnSpPr>
          <p:spPr bwMode="auto">
            <a:xfrm rot="5400000">
              <a:off x="5644364" y="3482794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05" name="椭圆 404"/>
            <p:cNvSpPr/>
            <p:nvPr/>
          </p:nvSpPr>
          <p:spPr bwMode="auto">
            <a:xfrm>
              <a:off x="357158" y="4206374"/>
              <a:ext cx="5857916" cy="428628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400" u="none" dirty="0" smtClean="0">
                  <a:solidFill>
                    <a:srgbClr val="1A3868"/>
                  </a:solidFill>
                </a:rPr>
                <a:t>互联网</a:t>
              </a:r>
            </a:p>
          </p:txBody>
        </p:sp>
        <p:cxnSp>
          <p:nvCxnSpPr>
            <p:cNvPr id="407" name="直接箭头连接符 406"/>
            <p:cNvCxnSpPr/>
            <p:nvPr/>
          </p:nvCxnSpPr>
          <p:spPr bwMode="auto">
            <a:xfrm rot="5400000">
              <a:off x="1510484" y="4098842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8" name="直接箭头连接符 407"/>
            <p:cNvCxnSpPr/>
            <p:nvPr/>
          </p:nvCxnSpPr>
          <p:spPr bwMode="auto">
            <a:xfrm rot="5400000">
              <a:off x="4725194" y="4085395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09" name="TextBox 408"/>
            <p:cNvSpPr txBox="1"/>
            <p:nvPr/>
          </p:nvSpPr>
          <p:spPr>
            <a:xfrm>
              <a:off x="1142976" y="858032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u="none" dirty="0" smtClean="0">
                  <a:solidFill>
                    <a:srgbClr val="C00000"/>
                  </a:solidFill>
                  <a:ea typeface="+mn-ea"/>
                </a:rPr>
                <a:t>客户端</a:t>
              </a: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4214810" y="858032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u="none" dirty="0" smtClean="0">
                  <a:solidFill>
                    <a:srgbClr val="C00000"/>
                  </a:solidFill>
                  <a:ea typeface="+mn-ea"/>
                </a:rPr>
                <a:t>服务器端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标题 1"/>
          <p:cNvSpPr>
            <a:spLocks noGrp="1"/>
          </p:cNvSpPr>
          <p:nvPr>
            <p:ph type="title" idx="4294967295"/>
          </p:nvPr>
        </p:nvSpPr>
        <p:spPr>
          <a:xfrm>
            <a:off x="428641" y="643724"/>
            <a:ext cx="6429375" cy="8572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端口号的分配方法（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IANA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管理）</a:t>
            </a:r>
          </a:p>
        </p:txBody>
      </p:sp>
      <p:sp>
        <p:nvSpPr>
          <p:cNvPr id="273410" name="内容占位符 2"/>
          <p:cNvSpPr>
            <a:spLocks noGrp="1"/>
          </p:cNvSpPr>
          <p:nvPr>
            <p:ph idx="4294967295"/>
          </p:nvPr>
        </p:nvSpPr>
        <p:spPr>
          <a:xfrm>
            <a:off x="428628" y="1286660"/>
            <a:ext cx="5643570" cy="338455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端口号的</a:t>
            </a:r>
            <a:r>
              <a:rPr lang="zh-CN" altLang="en-US" b="1" kern="1200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类型</a:t>
            </a:r>
            <a:endParaRPr lang="en-US" altLang="zh-CN" b="1" kern="1200" dirty="0" smtClean="0">
              <a:solidFill>
                <a:srgbClr val="007D7A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Aft>
                <a:spcPts val="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熟知端口号</a:t>
            </a:r>
          </a:p>
          <a:p>
            <a:pPr marL="539750" lvl="2" indent="-274638">
              <a:lnSpc>
                <a:spcPct val="120000"/>
              </a:lnSpc>
              <a:spcAft>
                <a:spcPts val="0"/>
              </a:spcAft>
              <a:buFont typeface="Times New Roman" pitchFamily="18" charset="0"/>
              <a:buChar char="−"/>
            </a:pPr>
            <a:r>
              <a:rPr lang="zh-CN" altLang="en-US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公认端口号，统一分配和控制</a:t>
            </a:r>
            <a:endParaRPr lang="en-US" altLang="zh-CN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Aft>
                <a:spcPts val="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注册端口号</a:t>
            </a:r>
          </a:p>
          <a:p>
            <a:pPr marL="539750" lvl="2" indent="-274638">
              <a:lnSpc>
                <a:spcPct val="120000"/>
              </a:lnSpc>
              <a:spcAft>
                <a:spcPts val="0"/>
              </a:spcAft>
              <a:buFont typeface="Times New Roman" pitchFamily="18" charset="0"/>
              <a:buChar char="−"/>
            </a:pPr>
            <a:r>
              <a:rPr lang="zh-CN" altLang="en-US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用户注册，防止重复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tabLst>
                <a:tab pos="265113" algn="l"/>
              </a:tabLs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临时端口号</a:t>
            </a:r>
          </a:p>
          <a:p>
            <a:pPr marL="539750" lvl="2" indent="-274638">
              <a:lnSpc>
                <a:spcPct val="120000"/>
              </a:lnSpc>
              <a:spcAft>
                <a:spcPts val="0"/>
              </a:spcAft>
              <a:buFont typeface="Times New Roman" pitchFamily="18" charset="0"/>
              <a:buChar char="−"/>
            </a:pPr>
            <a:r>
              <a:rPr lang="zh-CN" altLang="en-US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客户机使用的临时端口号，随机选取的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3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3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9" name="标题 1"/>
          <p:cNvSpPr>
            <a:spLocks noGrp="1"/>
          </p:cNvSpPr>
          <p:nvPr>
            <p:ph type="title" idx="4294967295"/>
          </p:nvPr>
        </p:nvSpPr>
        <p:spPr>
          <a:xfrm>
            <a:off x="428641" y="643718"/>
            <a:ext cx="6429375" cy="857250"/>
          </a:xfrm>
        </p:spPr>
        <p:txBody>
          <a:bodyPr/>
          <a:lstStyle/>
          <a:p>
            <a:pPr algn="l"/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IANA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对端口号数值划分的规定</a:t>
            </a:r>
          </a:p>
        </p:txBody>
      </p:sp>
      <p:sp>
        <p:nvSpPr>
          <p:cNvPr id="274440" name="内容占位符 2"/>
          <p:cNvSpPr>
            <a:spLocks noGrp="1"/>
          </p:cNvSpPr>
          <p:nvPr>
            <p:ph idx="4294967295"/>
          </p:nvPr>
        </p:nvSpPr>
        <p:spPr>
          <a:xfrm>
            <a:off x="428628" y="1358098"/>
            <a:ext cx="6072198" cy="3125788"/>
          </a:xfrm>
        </p:spPr>
        <p:txBody>
          <a:bodyPr/>
          <a:lstStyle/>
          <a:p>
            <a:pPr marL="265113" indent="-265113">
              <a:lnSpc>
                <a:spcPct val="120000"/>
              </a:lnSpc>
              <a:spcAft>
                <a:spcPts val="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TCP/IP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协议族中，端口号的数值是取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～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65535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之间的整数；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Aft>
                <a:spcPts val="0"/>
              </a:spcAft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IANA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对于端口号数值范围的划分：</a:t>
            </a:r>
          </a:p>
        </p:txBody>
      </p:sp>
      <p:sp>
        <p:nvSpPr>
          <p:cNvPr id="274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274438" name="Object 1"/>
          <p:cNvGraphicFramePr>
            <a:graphicFrameLocks noChangeAspect="1"/>
          </p:cNvGraphicFramePr>
          <p:nvPr/>
        </p:nvGraphicFramePr>
        <p:xfrm>
          <a:off x="285720" y="2859235"/>
          <a:ext cx="5643602" cy="784879"/>
        </p:xfrm>
        <a:graphic>
          <a:graphicData uri="http://schemas.openxmlformats.org/presentationml/2006/ole">
            <p:oleObj spid="_x0000_s274438" name="Visio" r:id="rId3" imgW="3902583" imgH="5867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标题 1"/>
          <p:cNvSpPr>
            <a:spLocks noGrp="1"/>
          </p:cNvSpPr>
          <p:nvPr>
            <p:ph type="title" idx="4294967295"/>
          </p:nvPr>
        </p:nvSpPr>
        <p:spPr>
          <a:xfrm>
            <a:off x="500079" y="572280"/>
            <a:ext cx="6429375" cy="8572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熟知端口号的分配方法</a:t>
            </a:r>
          </a:p>
        </p:txBody>
      </p:sp>
      <p:sp>
        <p:nvSpPr>
          <p:cNvPr id="275458" name="内容占位符 2"/>
          <p:cNvSpPr>
            <a:spLocks noGrp="1"/>
          </p:cNvSpPr>
          <p:nvPr>
            <p:ph idx="4294967295"/>
          </p:nvPr>
        </p:nvSpPr>
        <p:spPr>
          <a:xfrm>
            <a:off x="1300194" y="1354927"/>
            <a:ext cx="3414682" cy="5032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UDP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的熟知端口号的分配</a:t>
            </a:r>
          </a:p>
        </p:txBody>
      </p:sp>
      <p:graphicFrame>
        <p:nvGraphicFramePr>
          <p:cNvPr id="6" name="Group 148"/>
          <p:cNvGraphicFramePr>
            <a:graphicFrameLocks noGrp="1"/>
          </p:cNvGraphicFramePr>
          <p:nvPr/>
        </p:nvGraphicFramePr>
        <p:xfrm>
          <a:off x="593738" y="1786726"/>
          <a:ext cx="4621204" cy="2943227"/>
        </p:xfrm>
        <a:graphic>
          <a:graphicData uri="http://schemas.openxmlformats.org/drawingml/2006/table">
            <a:tbl>
              <a:tblPr/>
              <a:tblGrid>
                <a:gridCol w="924002"/>
                <a:gridCol w="1196872"/>
                <a:gridCol w="250033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端口号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服务进程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说明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53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domain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域名服务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67/68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DHCP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动态主机配置协议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TFTP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简单文件传送协议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111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RPC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远程过程调用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123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NTP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网络时间协议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161/162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SNMP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简单网络管理协议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520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宋体" charset="-122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RIP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路由信息协议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内容占位符 2"/>
          <p:cNvSpPr>
            <a:spLocks noGrp="1"/>
          </p:cNvSpPr>
          <p:nvPr>
            <p:ph idx="4294967295"/>
          </p:nvPr>
        </p:nvSpPr>
        <p:spPr>
          <a:xfrm>
            <a:off x="1443070" y="1000908"/>
            <a:ext cx="3628996" cy="519091"/>
          </a:xfrm>
        </p:spPr>
        <p:txBody>
          <a:bodyPr/>
          <a:lstStyle/>
          <a:p>
            <a:pPr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的熟知端口号的分配</a:t>
            </a:r>
          </a:p>
        </p:txBody>
      </p:sp>
      <p:graphicFrame>
        <p:nvGraphicFramePr>
          <p:cNvPr id="5" name="Group 148"/>
          <p:cNvGraphicFramePr>
            <a:graphicFrameLocks noGrp="1"/>
          </p:cNvGraphicFramePr>
          <p:nvPr/>
        </p:nvGraphicFramePr>
        <p:xfrm>
          <a:off x="571472" y="1500974"/>
          <a:ext cx="5214974" cy="2988836"/>
        </p:xfrm>
        <a:graphic>
          <a:graphicData uri="http://schemas.openxmlformats.org/drawingml/2006/table">
            <a:tbl>
              <a:tblPr/>
              <a:tblGrid>
                <a:gridCol w="1042725"/>
                <a:gridCol w="1171853"/>
                <a:gridCol w="3000396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端口号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服务进程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说明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7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20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FTP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文件传输协议（数据连接）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21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FTP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文件传输协议（控制连接）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23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TELNET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网络虚拟终端协议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25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SMTP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简单邮件传输协议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80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HTTP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超文本传输协议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119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NNTP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网络新闻传输协议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179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Courier New" pitchFamily="49" charset="0"/>
                        </a:rPr>
                        <a:t>BGP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宋体" charset="-122"/>
                        <a:ea typeface="宋体" charset="-122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边界路由协议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标题 1"/>
          <p:cNvSpPr>
            <a:spLocks noGrp="1"/>
          </p:cNvSpPr>
          <p:nvPr>
            <p:ph type="title" idx="4294967295"/>
          </p:nvPr>
        </p:nvSpPr>
        <p:spPr>
          <a:xfrm>
            <a:off x="400076" y="761199"/>
            <a:ext cx="5172056" cy="668337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三、传输层的多路复用与多路分解</a:t>
            </a:r>
          </a:p>
        </p:txBody>
      </p:sp>
      <p:sp>
        <p:nvSpPr>
          <p:cNvPr id="281602" name="内容占位符 2"/>
          <p:cNvSpPr>
            <a:spLocks noGrp="1"/>
          </p:cNvSpPr>
          <p:nvPr>
            <p:ph idx="4294967295"/>
          </p:nvPr>
        </p:nvSpPr>
        <p:spPr>
          <a:xfrm>
            <a:off x="428628" y="1429536"/>
            <a:ext cx="5357818" cy="3000396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TCP/IP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协议允许多个不同的应用程序，同时使用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协议和一个互联网络的物理连接进行发送和接收。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发送端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协议将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或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UDP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传输协议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数据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单元分成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分组发出；</a:t>
            </a:r>
          </a:p>
          <a:p>
            <a:pPr marL="265113" indent="-265113">
              <a:lnSpc>
                <a:spcPct val="120000"/>
              </a:lnSpc>
              <a:spcAft>
                <a:spcPts val="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接收端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：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协议将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分组中拆开的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TPDU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送到传输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层，传输层根据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TPDU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 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           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不同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端口号，分送给不同的进程。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9" y="1409710"/>
            <a:ext cx="5643569" cy="31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6" name="标题 1"/>
          <p:cNvSpPr>
            <a:spLocks noGrp="1"/>
          </p:cNvSpPr>
          <p:nvPr>
            <p:ph type="title" idx="4294967295"/>
          </p:nvPr>
        </p:nvSpPr>
        <p:spPr>
          <a:xfrm>
            <a:off x="-32" y="761199"/>
            <a:ext cx="6286544" cy="668337"/>
          </a:xfrm>
        </p:spPr>
        <p:txBody>
          <a:bodyPr/>
          <a:lstStyle/>
          <a:p>
            <a:r>
              <a:rPr lang="zh-CN" altLang="en-US" sz="2000" b="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传输层的多路复用与多路分解原理示意图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285984" y="3858428"/>
            <a:ext cx="2629264" cy="288864"/>
            <a:chOff x="2085117" y="3429800"/>
            <a:chExt cx="3071834" cy="357190"/>
          </a:xfrm>
        </p:grpSpPr>
        <p:sp>
          <p:nvSpPr>
            <p:cNvPr id="9" name="矩形 8"/>
            <p:cNvSpPr/>
            <p:nvPr/>
          </p:nvSpPr>
          <p:spPr bwMode="auto">
            <a:xfrm>
              <a:off x="2085117" y="3429800"/>
              <a:ext cx="3071834" cy="35719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sng" strike="noStrike" cap="none" normalizeH="0" baseline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3108" y="3492000"/>
              <a:ext cx="684000" cy="2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0" u="none" dirty="0" smtClean="0">
                  <a:solidFill>
                    <a:srgbClr val="1A3868"/>
                  </a:solidFill>
                </a:rPr>
                <a:t>TCP:80</a:t>
              </a:r>
              <a:endParaRPr lang="zh-CN" altLang="en-US" sz="1200" b="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75354" y="3492000"/>
              <a:ext cx="684000" cy="2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0" u="none" dirty="0" smtClean="0">
                  <a:solidFill>
                    <a:srgbClr val="1A3868"/>
                  </a:solidFill>
                </a:rPr>
                <a:t>TCP:25</a:t>
              </a:r>
              <a:endParaRPr lang="zh-CN" altLang="en-US" sz="1200" b="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7488" y="3492000"/>
              <a:ext cx="684000" cy="2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0" u="none" dirty="0" smtClean="0">
                  <a:solidFill>
                    <a:srgbClr val="1A3868"/>
                  </a:solidFill>
                </a:rPr>
                <a:t>UDP:53</a:t>
              </a:r>
              <a:endParaRPr lang="zh-CN" altLang="en-US" sz="1200" b="0" u="none" dirty="0" smtClean="0">
                <a:solidFill>
                  <a:srgbClr val="1A3868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6248" y="3492000"/>
              <a:ext cx="792000" cy="25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0" u="none" dirty="0" smtClean="0">
                  <a:solidFill>
                    <a:srgbClr val="1A3868"/>
                  </a:solidFill>
                </a:rPr>
                <a:t>UDP:161</a:t>
              </a:r>
              <a:endParaRPr lang="zh-CN" altLang="en-US" sz="1200" b="0" u="none" dirty="0" smtClean="0">
                <a:solidFill>
                  <a:srgbClr val="1A386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9" name="标题 1"/>
          <p:cNvSpPr>
            <a:spLocks noGrp="1"/>
          </p:cNvSpPr>
          <p:nvPr>
            <p:ph type="title" idx="4294967295"/>
          </p:nvPr>
        </p:nvSpPr>
        <p:spPr>
          <a:xfrm>
            <a:off x="428641" y="643724"/>
            <a:ext cx="6429375" cy="85725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四、应用进程、传输层接口与套接字</a:t>
            </a:r>
          </a:p>
        </p:txBody>
      </p:sp>
      <p:sp>
        <p:nvSpPr>
          <p:cNvPr id="2642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428596" y="1439872"/>
          <a:ext cx="5357850" cy="3226389"/>
        </p:xfrm>
        <a:graphic>
          <a:graphicData uri="http://schemas.openxmlformats.org/presentationml/2006/ole">
            <p:oleObj spid="_x0000_s264198" name="Visio" r:id="rId3" imgW="3742563" imgH="2254377" progId="Visio.Drawing.11">
              <p:embed/>
            </p:oleObj>
          </a:graphicData>
        </a:graphic>
      </p:graphicFrame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57158" y="2615912"/>
            <a:ext cx="5715040" cy="69673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000" b="0" u="none" dirty="0" smtClean="0">
                <a:solidFill>
                  <a:srgbClr val="FFFF00"/>
                </a:solidFill>
                <a:latin typeface="Copperplate Gothic Bold"/>
              </a:rPr>
              <a:t>套接字</a:t>
            </a:r>
            <a:r>
              <a:rPr lang="en-US" altLang="zh-CN" sz="2000" b="0" u="none" dirty="0" smtClean="0">
                <a:solidFill>
                  <a:srgbClr val="FFFF00"/>
                </a:solidFill>
              </a:rPr>
              <a:t>(socket) </a:t>
            </a:r>
            <a:r>
              <a:rPr lang="zh-CN" altLang="en-US" sz="2000" b="0" u="none" dirty="0" smtClean="0">
                <a:solidFill>
                  <a:srgbClr val="FFFF00"/>
                </a:solidFill>
                <a:latin typeface="Copperplate Gothic Bold"/>
              </a:rPr>
              <a:t>是建立网络应用程序的可编程接口</a:t>
            </a:r>
            <a:endParaRPr lang="zh-CN" altLang="en-US" sz="2000" b="0" u="none" dirty="0">
              <a:solidFill>
                <a:srgbClr val="FFFF00"/>
              </a:solidFill>
              <a:latin typeface="Copperplate Goth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7" y="716750"/>
            <a:ext cx="2428892" cy="855662"/>
          </a:xfrm>
        </p:spPr>
        <p:txBody>
          <a:bodyPr/>
          <a:lstStyle/>
          <a:p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Socket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概念</a:t>
            </a:r>
          </a:p>
        </p:txBody>
      </p:sp>
      <p:sp>
        <p:nvSpPr>
          <p:cNvPr id="265218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32723"/>
            <a:ext cx="2571768" cy="3240085"/>
          </a:xfrm>
        </p:spPr>
        <p:txBody>
          <a:bodyPr/>
          <a:lstStyle/>
          <a:p>
            <a:pPr marL="265113" indent="-265113" eaLnBrk="0" hangingPunct="0">
              <a:lnSpc>
                <a:spcPct val="125000"/>
              </a:lnSpc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套接字接口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是应用层与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TCP/IP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协议族通信的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中间软件抽象层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。它是一组网络编程接口，包括一系列系统和库调用，头文件和数据结构。</a:t>
            </a:r>
          </a:p>
        </p:txBody>
      </p:sp>
      <p:pic>
        <p:nvPicPr>
          <p:cNvPr id="26521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9" y="1000908"/>
            <a:ext cx="2643206" cy="368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 dirty="0" smtClean="0">
                <a:solidFill>
                  <a:srgbClr val="194D19"/>
                </a:solidFill>
                <a:latin typeface="华文新魏" pitchFamily="2" charset="-122"/>
              </a:rPr>
              <a:t>第五章  传输层协议与传输层软件编程方法 </a:t>
            </a:r>
            <a:endParaRPr lang="en-US" altLang="zh-CN" u="none" dirty="0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u="none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 dirty="0" smtClean="0">
                <a:solidFill>
                  <a:srgbClr val="002060"/>
                </a:solidFill>
              </a:rPr>
              <a:t>第一节 传输层的基本概念</a:t>
            </a:r>
            <a:endParaRPr lang="zh-CN" altLang="en-US" sz="2400" u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标题 1"/>
          <p:cNvSpPr>
            <a:spLocks noGrp="1"/>
          </p:cNvSpPr>
          <p:nvPr>
            <p:ph type="title" idx="4294967295"/>
          </p:nvPr>
        </p:nvSpPr>
        <p:spPr>
          <a:xfrm>
            <a:off x="214282" y="715162"/>
            <a:ext cx="5214974" cy="857250"/>
          </a:xfrm>
        </p:spPr>
        <p:txBody>
          <a:bodyPr/>
          <a:lstStyle/>
          <a:p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（网络）应用程序编程接口（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267266" name="内容占位符 2"/>
          <p:cNvSpPr>
            <a:spLocks noGrp="1"/>
          </p:cNvSpPr>
          <p:nvPr>
            <p:ph idx="4294967295"/>
          </p:nvPr>
        </p:nvSpPr>
        <p:spPr>
          <a:xfrm>
            <a:off x="500034" y="1489885"/>
            <a:ext cx="5429288" cy="3297237"/>
          </a:xfrm>
        </p:spPr>
        <p:txBody>
          <a:bodyPr/>
          <a:lstStyle/>
          <a:p>
            <a:pPr marL="265113" indent="-265113">
              <a:lnSpc>
                <a:spcPct val="120000"/>
              </a:lnSpc>
              <a:spcBef>
                <a:spcPts val="400"/>
              </a:spcBef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套接字接口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是建立网络应用程序的可编程接口，又称为应用程序编程接口（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API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）。</a:t>
            </a:r>
          </a:p>
          <a:p>
            <a:pPr marL="265113" indent="-265113">
              <a:lnSpc>
                <a:spcPct val="120000"/>
              </a:lnSpc>
              <a:spcBef>
                <a:spcPts val="400"/>
              </a:spcBef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服务器“套接字地址”</a:t>
            </a:r>
            <a:endParaRPr lang="en-US" altLang="zh-CN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lvl="1" indent="-274638">
              <a:lnSpc>
                <a:spcPct val="120000"/>
              </a:lnSpc>
              <a:spcBef>
                <a:spcPts val="400"/>
              </a:spcBef>
            </a:pPr>
            <a:r>
              <a:rPr lang="zh-CN" altLang="en-US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唯一地定义服务器</a:t>
            </a:r>
            <a:r>
              <a:rPr lang="zh-CN" altLang="en-US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应用程序</a:t>
            </a:r>
            <a:endParaRPr lang="en-US" altLang="zh-CN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5113" indent="-265113">
              <a:lnSpc>
                <a:spcPct val="120000"/>
              </a:lnSpc>
              <a:spcBef>
                <a:spcPts val="400"/>
              </a:spcBef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客户机“套接字地址”</a:t>
            </a:r>
            <a:endParaRPr lang="en-US" altLang="zh-CN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lvl="1" indent="-274638">
              <a:lnSpc>
                <a:spcPct val="120000"/>
              </a:lnSpc>
              <a:spcBef>
                <a:spcPts val="400"/>
              </a:spcBef>
            </a:pPr>
            <a:r>
              <a:rPr lang="zh-CN" altLang="en-US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唯一地定义客户机</a:t>
            </a:r>
            <a:r>
              <a:rPr lang="zh-CN" altLang="en-US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应用程序</a:t>
            </a:r>
            <a:endParaRPr lang="zh-CN" altLang="en-US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5"/>
          <p:cNvSpPr>
            <a:spLocks noChangeArrowheads="1"/>
          </p:cNvSpPr>
          <p:nvPr/>
        </p:nvSpPr>
        <p:spPr bwMode="auto">
          <a:xfrm>
            <a:off x="642910" y="3315506"/>
            <a:ext cx="4786346" cy="971550"/>
          </a:xfrm>
          <a:prstGeom prst="rect">
            <a:avLst/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TCP </a:t>
            </a:r>
            <a:r>
              <a:rPr lang="zh-CN" altLang="en-US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连接 </a:t>
            </a:r>
            <a:r>
              <a:rPr lang="en-US" altLang="zh-CN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::= {socket1, socket2}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= {(IP1: port1), (IP2: port2)}    </a:t>
            </a:r>
            <a:endParaRPr lang="zh-CN" altLang="en-US" sz="2000" b="0" u="none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9314" name="Rectangle 4"/>
          <p:cNvSpPr>
            <a:spLocks noChangeArrowheads="1"/>
          </p:cNvSpPr>
          <p:nvPr/>
        </p:nvSpPr>
        <p:spPr bwMode="auto">
          <a:xfrm>
            <a:off x="642910" y="1532728"/>
            <a:ext cx="4714908" cy="539750"/>
          </a:xfrm>
          <a:prstGeom prst="rect">
            <a:avLst/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套接字 </a:t>
            </a:r>
            <a:r>
              <a:rPr lang="en-US" altLang="zh-CN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socket = (IP</a:t>
            </a:r>
            <a:r>
              <a:rPr lang="zh-CN" altLang="en-US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地址</a:t>
            </a:r>
            <a:r>
              <a:rPr lang="en-US" altLang="zh-CN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</a:t>
            </a:r>
            <a:r>
              <a:rPr lang="zh-CN" altLang="en-US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端口号</a:t>
            </a:r>
            <a:r>
              <a:rPr lang="en-US" altLang="zh-CN" sz="2000" b="0" u="none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      </a:t>
            </a:r>
            <a:endParaRPr lang="zh-CN" altLang="en-US" sz="2000" b="0" u="none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9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4" y="500848"/>
            <a:ext cx="3714744" cy="857250"/>
          </a:xfrm>
        </p:spPr>
        <p:txBody>
          <a:bodyPr anchor="b"/>
          <a:lstStyle/>
          <a:p>
            <a:pPr marL="265113" indent="-265113" algn="l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套接字 </a:t>
            </a:r>
            <a:r>
              <a:rPr lang="en-US" altLang="zh-CN" sz="2000" b="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(Socket) </a:t>
            </a:r>
            <a:r>
              <a:rPr lang="zh-CN" altLang="en-US" sz="2000" b="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地址</a:t>
            </a:r>
            <a:endParaRPr lang="en-US" altLang="zh-CN" sz="2000" b="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69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2366173"/>
            <a:ext cx="5286412" cy="777875"/>
          </a:xfrm>
        </p:spPr>
        <p:txBody>
          <a:bodyPr/>
          <a:lstStyle/>
          <a:p>
            <a:pPr marL="265113" indent="-265113">
              <a:lnSpc>
                <a:spcPct val="110000"/>
              </a:lnSpc>
              <a:buFontTx/>
              <a:buChar char="•"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每一条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连接唯一地被通信两端的两个端点（即两个套接字）所确定。即：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428596" y="643718"/>
            <a:ext cx="6429375" cy="857250"/>
          </a:xfrm>
        </p:spPr>
        <p:txBody>
          <a:bodyPr/>
          <a:lstStyle/>
          <a:p>
            <a:pPr algn="l" eaLnBrk="0" hangingPunct="0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一、传输层的基本功能</a:t>
            </a:r>
          </a:p>
        </p:txBody>
      </p:sp>
      <p:sp>
        <p:nvSpPr>
          <p:cNvPr id="18434" name="内容占位符 2"/>
          <p:cNvSpPr>
            <a:spLocks noGrp="1"/>
          </p:cNvSpPr>
          <p:nvPr>
            <p:ph idx="4294967295"/>
          </p:nvPr>
        </p:nvSpPr>
        <p:spPr>
          <a:xfrm>
            <a:off x="428596" y="1358098"/>
            <a:ext cx="6215106" cy="928694"/>
          </a:xfrm>
        </p:spPr>
        <p:txBody>
          <a:bodyPr/>
          <a:lstStyle/>
          <a:p>
            <a:pPr eaLnBrk="0" hangingPunct="0">
              <a:spcAft>
                <a:spcPct val="20000"/>
              </a:spcAft>
              <a:buNone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单机系统中的进程通信方法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9875" indent="-269875" eaLnBrk="0" hangingPunct="0"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进程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进程通信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是操作系统中的最基本的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概念</a:t>
            </a:r>
            <a:endParaRPr lang="zh-CN" altLang="en-US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28596" y="2429668"/>
            <a:ext cx="5645147" cy="2071702"/>
            <a:chOff x="142844" y="2891653"/>
            <a:chExt cx="6430965" cy="23600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173259" y="2891654"/>
              <a:ext cx="592138" cy="592137"/>
            </a:xfrm>
            <a:custGeom>
              <a:avLst/>
              <a:gdLst>
                <a:gd name="T0" fmla="*/ 940019958 w 373"/>
                <a:gd name="T1" fmla="*/ 468748712 h 373"/>
                <a:gd name="T2" fmla="*/ 932458692 w 373"/>
                <a:gd name="T3" fmla="*/ 385582760 h 373"/>
                <a:gd name="T4" fmla="*/ 907257116 w 373"/>
                <a:gd name="T5" fmla="*/ 307458801 h 373"/>
                <a:gd name="T6" fmla="*/ 871974910 w 373"/>
                <a:gd name="T7" fmla="*/ 226813896 h 373"/>
                <a:gd name="T8" fmla="*/ 824092512 w 373"/>
                <a:gd name="T9" fmla="*/ 158768914 h 373"/>
                <a:gd name="T10" fmla="*/ 761087780 w 373"/>
                <a:gd name="T11" fmla="*/ 103325516 h 373"/>
                <a:gd name="T12" fmla="*/ 693044319 w 373"/>
                <a:gd name="T13" fmla="*/ 55443397 h 373"/>
                <a:gd name="T14" fmla="*/ 612399278 w 373"/>
                <a:gd name="T15" fmla="*/ 22680592 h 373"/>
                <a:gd name="T16" fmla="*/ 529233285 w 373"/>
                <a:gd name="T17" fmla="*/ 2519360 h 373"/>
                <a:gd name="T18" fmla="*/ 446068879 w 373"/>
                <a:gd name="T19" fmla="*/ 0 h 373"/>
                <a:gd name="T20" fmla="*/ 362902787 w 373"/>
                <a:gd name="T21" fmla="*/ 10080616 h 373"/>
                <a:gd name="T22" fmla="*/ 282257745 w 373"/>
                <a:gd name="T23" fmla="*/ 35282159 h 373"/>
                <a:gd name="T24" fmla="*/ 209173970 w 373"/>
                <a:gd name="T25" fmla="*/ 75604624 h 373"/>
                <a:gd name="T26" fmla="*/ 143649824 w 373"/>
                <a:gd name="T27" fmla="*/ 131048021 h 373"/>
                <a:gd name="T28" fmla="*/ 85685382 w 373"/>
                <a:gd name="T29" fmla="*/ 194051060 h 373"/>
                <a:gd name="T30" fmla="*/ 42843485 w 373"/>
                <a:gd name="T31" fmla="*/ 267136349 h 373"/>
                <a:gd name="T32" fmla="*/ 15120952 w 373"/>
                <a:gd name="T33" fmla="*/ 345260307 h 373"/>
                <a:gd name="T34" fmla="*/ 0 w 373"/>
                <a:gd name="T35" fmla="*/ 425905312 h 373"/>
                <a:gd name="T36" fmla="*/ 0 w 373"/>
                <a:gd name="T37" fmla="*/ 514111471 h 373"/>
                <a:gd name="T38" fmla="*/ 15120952 w 373"/>
                <a:gd name="T39" fmla="*/ 594756377 h 373"/>
                <a:gd name="T40" fmla="*/ 42843485 w 373"/>
                <a:gd name="T41" fmla="*/ 672880335 h 373"/>
                <a:gd name="T42" fmla="*/ 85685382 w 373"/>
                <a:gd name="T43" fmla="*/ 745965574 h 373"/>
                <a:gd name="T44" fmla="*/ 143649824 w 373"/>
                <a:gd name="T45" fmla="*/ 808968613 h 373"/>
                <a:gd name="T46" fmla="*/ 209173970 w 373"/>
                <a:gd name="T47" fmla="*/ 864412184 h 373"/>
                <a:gd name="T48" fmla="*/ 282257745 w 373"/>
                <a:gd name="T49" fmla="*/ 904734637 h 373"/>
                <a:gd name="T50" fmla="*/ 362902787 w 373"/>
                <a:gd name="T51" fmla="*/ 929936170 h 373"/>
                <a:gd name="T52" fmla="*/ 446068879 w 373"/>
                <a:gd name="T53" fmla="*/ 940016783 h 373"/>
                <a:gd name="T54" fmla="*/ 529233285 w 373"/>
                <a:gd name="T55" fmla="*/ 937497423 h 373"/>
                <a:gd name="T56" fmla="*/ 612399278 w 373"/>
                <a:gd name="T57" fmla="*/ 917336197 h 373"/>
                <a:gd name="T58" fmla="*/ 693044319 w 373"/>
                <a:gd name="T59" fmla="*/ 884573410 h 373"/>
                <a:gd name="T60" fmla="*/ 761087780 w 373"/>
                <a:gd name="T61" fmla="*/ 836691292 h 373"/>
                <a:gd name="T62" fmla="*/ 824092512 w 373"/>
                <a:gd name="T63" fmla="*/ 781247721 h 373"/>
                <a:gd name="T64" fmla="*/ 871974910 w 373"/>
                <a:gd name="T65" fmla="*/ 713202788 h 373"/>
                <a:gd name="T66" fmla="*/ 907257116 w 373"/>
                <a:gd name="T67" fmla="*/ 637598189 h 373"/>
                <a:gd name="T68" fmla="*/ 932458692 w 373"/>
                <a:gd name="T69" fmla="*/ 554433924 h 373"/>
                <a:gd name="T70" fmla="*/ 940019958 w 373"/>
                <a:gd name="T71" fmla="*/ 468748712 h 3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3"/>
                <a:gd name="T109" fmla="*/ 0 h 373"/>
                <a:gd name="T110" fmla="*/ 373 w 373"/>
                <a:gd name="T111" fmla="*/ 373 h 3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3" h="373">
                  <a:moveTo>
                    <a:pt x="373" y="186"/>
                  </a:moveTo>
                  <a:lnTo>
                    <a:pt x="370" y="153"/>
                  </a:lnTo>
                  <a:lnTo>
                    <a:pt x="360" y="122"/>
                  </a:lnTo>
                  <a:lnTo>
                    <a:pt x="346" y="90"/>
                  </a:lnTo>
                  <a:lnTo>
                    <a:pt x="327" y="63"/>
                  </a:lnTo>
                  <a:lnTo>
                    <a:pt x="302" y="41"/>
                  </a:lnTo>
                  <a:lnTo>
                    <a:pt x="275" y="22"/>
                  </a:lnTo>
                  <a:lnTo>
                    <a:pt x="243" y="9"/>
                  </a:lnTo>
                  <a:lnTo>
                    <a:pt x="210" y="1"/>
                  </a:lnTo>
                  <a:lnTo>
                    <a:pt x="177" y="0"/>
                  </a:lnTo>
                  <a:lnTo>
                    <a:pt x="144" y="4"/>
                  </a:lnTo>
                  <a:lnTo>
                    <a:pt x="112" y="14"/>
                  </a:lnTo>
                  <a:lnTo>
                    <a:pt x="83" y="30"/>
                  </a:lnTo>
                  <a:lnTo>
                    <a:pt x="57" y="52"/>
                  </a:lnTo>
                  <a:lnTo>
                    <a:pt x="34" y="77"/>
                  </a:lnTo>
                  <a:lnTo>
                    <a:pt x="17" y="106"/>
                  </a:lnTo>
                  <a:lnTo>
                    <a:pt x="6" y="137"/>
                  </a:lnTo>
                  <a:lnTo>
                    <a:pt x="0" y="169"/>
                  </a:lnTo>
                  <a:lnTo>
                    <a:pt x="0" y="204"/>
                  </a:lnTo>
                  <a:lnTo>
                    <a:pt x="6" y="236"/>
                  </a:lnTo>
                  <a:lnTo>
                    <a:pt x="17" y="267"/>
                  </a:lnTo>
                  <a:lnTo>
                    <a:pt x="34" y="296"/>
                  </a:lnTo>
                  <a:lnTo>
                    <a:pt x="57" y="321"/>
                  </a:lnTo>
                  <a:lnTo>
                    <a:pt x="83" y="343"/>
                  </a:lnTo>
                  <a:lnTo>
                    <a:pt x="112" y="359"/>
                  </a:lnTo>
                  <a:lnTo>
                    <a:pt x="144" y="369"/>
                  </a:lnTo>
                  <a:lnTo>
                    <a:pt x="177" y="373"/>
                  </a:lnTo>
                  <a:lnTo>
                    <a:pt x="210" y="372"/>
                  </a:lnTo>
                  <a:lnTo>
                    <a:pt x="243" y="364"/>
                  </a:lnTo>
                  <a:lnTo>
                    <a:pt x="275" y="351"/>
                  </a:lnTo>
                  <a:lnTo>
                    <a:pt x="302" y="332"/>
                  </a:lnTo>
                  <a:lnTo>
                    <a:pt x="327" y="310"/>
                  </a:lnTo>
                  <a:lnTo>
                    <a:pt x="346" y="283"/>
                  </a:lnTo>
                  <a:lnTo>
                    <a:pt x="360" y="253"/>
                  </a:lnTo>
                  <a:lnTo>
                    <a:pt x="370" y="220"/>
                  </a:lnTo>
                  <a:lnTo>
                    <a:pt x="373" y="186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52090" y="3020385"/>
              <a:ext cx="35580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 err="1">
                  <a:solidFill>
                    <a:srgbClr val="000000"/>
                  </a:solidFill>
                  <a:ea typeface="陔?隴闚"/>
                </a:rPr>
                <a:t>prog</a:t>
              </a:r>
              <a:endParaRPr lang="en-US" altLang="zh-CN" sz="2400" u="none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647447" y="3144830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dirty="0">
                  <a:solidFill>
                    <a:srgbClr val="000000"/>
                  </a:solidFill>
                  <a:ea typeface="陔?隴闚"/>
                </a:rPr>
                <a:t>1</a:t>
              </a:r>
              <a:endParaRPr lang="zh-CN" altLang="en-US" sz="2000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236884" y="2891654"/>
              <a:ext cx="592138" cy="592137"/>
            </a:xfrm>
            <a:custGeom>
              <a:avLst/>
              <a:gdLst>
                <a:gd name="T0" fmla="*/ 940019958 w 373"/>
                <a:gd name="T1" fmla="*/ 468748712 h 373"/>
                <a:gd name="T2" fmla="*/ 932458692 w 373"/>
                <a:gd name="T3" fmla="*/ 385582760 h 373"/>
                <a:gd name="T4" fmla="*/ 909778067 w 373"/>
                <a:gd name="T5" fmla="*/ 307458801 h 373"/>
                <a:gd name="T6" fmla="*/ 874495862 w 373"/>
                <a:gd name="T7" fmla="*/ 226813896 h 373"/>
                <a:gd name="T8" fmla="*/ 826611876 w 373"/>
                <a:gd name="T9" fmla="*/ 158768914 h 373"/>
                <a:gd name="T10" fmla="*/ 761087780 w 373"/>
                <a:gd name="T11" fmla="*/ 103325516 h 373"/>
                <a:gd name="T12" fmla="*/ 693044319 w 373"/>
                <a:gd name="T13" fmla="*/ 55443397 h 373"/>
                <a:gd name="T14" fmla="*/ 614918641 w 373"/>
                <a:gd name="T15" fmla="*/ 22680592 h 373"/>
                <a:gd name="T16" fmla="*/ 534273600 w 373"/>
                <a:gd name="T17" fmla="*/ 2519360 h 373"/>
                <a:gd name="T18" fmla="*/ 451109194 w 373"/>
                <a:gd name="T19" fmla="*/ 0 h 373"/>
                <a:gd name="T20" fmla="*/ 367943102 w 373"/>
                <a:gd name="T21" fmla="*/ 10080616 h 373"/>
                <a:gd name="T22" fmla="*/ 284778696 w 373"/>
                <a:gd name="T23" fmla="*/ 35282159 h 373"/>
                <a:gd name="T24" fmla="*/ 211693334 w 373"/>
                <a:gd name="T25" fmla="*/ 75604624 h 373"/>
                <a:gd name="T26" fmla="*/ 143649824 w 373"/>
                <a:gd name="T27" fmla="*/ 131048021 h 373"/>
                <a:gd name="T28" fmla="*/ 88206333 w 373"/>
                <a:gd name="T29" fmla="*/ 194051060 h 373"/>
                <a:gd name="T30" fmla="*/ 45362848 w 373"/>
                <a:gd name="T31" fmla="*/ 267136349 h 373"/>
                <a:gd name="T32" fmla="*/ 17641903 w 373"/>
                <a:gd name="T33" fmla="*/ 345260307 h 373"/>
                <a:gd name="T34" fmla="*/ 0 w 373"/>
                <a:gd name="T35" fmla="*/ 425905312 h 373"/>
                <a:gd name="T36" fmla="*/ 0 w 373"/>
                <a:gd name="T37" fmla="*/ 514111471 h 373"/>
                <a:gd name="T38" fmla="*/ 17641903 w 373"/>
                <a:gd name="T39" fmla="*/ 594756377 h 373"/>
                <a:gd name="T40" fmla="*/ 45362848 w 373"/>
                <a:gd name="T41" fmla="*/ 672880335 h 373"/>
                <a:gd name="T42" fmla="*/ 88206333 w 373"/>
                <a:gd name="T43" fmla="*/ 745965574 h 373"/>
                <a:gd name="T44" fmla="*/ 143649824 w 373"/>
                <a:gd name="T45" fmla="*/ 808968613 h 373"/>
                <a:gd name="T46" fmla="*/ 211693334 w 373"/>
                <a:gd name="T47" fmla="*/ 864412184 h 373"/>
                <a:gd name="T48" fmla="*/ 284778696 w 373"/>
                <a:gd name="T49" fmla="*/ 904734637 h 373"/>
                <a:gd name="T50" fmla="*/ 367943102 w 373"/>
                <a:gd name="T51" fmla="*/ 929936170 h 373"/>
                <a:gd name="T52" fmla="*/ 451109194 w 373"/>
                <a:gd name="T53" fmla="*/ 940016783 h 373"/>
                <a:gd name="T54" fmla="*/ 534273600 w 373"/>
                <a:gd name="T55" fmla="*/ 937497423 h 373"/>
                <a:gd name="T56" fmla="*/ 614918641 w 373"/>
                <a:gd name="T57" fmla="*/ 917336197 h 373"/>
                <a:gd name="T58" fmla="*/ 693044319 w 373"/>
                <a:gd name="T59" fmla="*/ 884573410 h 373"/>
                <a:gd name="T60" fmla="*/ 761087780 w 373"/>
                <a:gd name="T61" fmla="*/ 836691292 h 373"/>
                <a:gd name="T62" fmla="*/ 826611876 w 373"/>
                <a:gd name="T63" fmla="*/ 781247721 h 373"/>
                <a:gd name="T64" fmla="*/ 874495862 w 373"/>
                <a:gd name="T65" fmla="*/ 713202788 h 373"/>
                <a:gd name="T66" fmla="*/ 909778067 w 373"/>
                <a:gd name="T67" fmla="*/ 637598189 h 373"/>
                <a:gd name="T68" fmla="*/ 932458692 w 373"/>
                <a:gd name="T69" fmla="*/ 554433924 h 373"/>
                <a:gd name="T70" fmla="*/ 940019958 w 373"/>
                <a:gd name="T71" fmla="*/ 468748712 h 3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3"/>
                <a:gd name="T109" fmla="*/ 0 h 373"/>
                <a:gd name="T110" fmla="*/ 373 w 373"/>
                <a:gd name="T111" fmla="*/ 373 h 3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3" h="373">
                  <a:moveTo>
                    <a:pt x="373" y="186"/>
                  </a:moveTo>
                  <a:lnTo>
                    <a:pt x="370" y="153"/>
                  </a:lnTo>
                  <a:lnTo>
                    <a:pt x="361" y="122"/>
                  </a:lnTo>
                  <a:lnTo>
                    <a:pt x="347" y="90"/>
                  </a:lnTo>
                  <a:lnTo>
                    <a:pt x="328" y="63"/>
                  </a:lnTo>
                  <a:lnTo>
                    <a:pt x="302" y="41"/>
                  </a:lnTo>
                  <a:lnTo>
                    <a:pt x="275" y="22"/>
                  </a:lnTo>
                  <a:lnTo>
                    <a:pt x="244" y="9"/>
                  </a:lnTo>
                  <a:lnTo>
                    <a:pt x="212" y="1"/>
                  </a:lnTo>
                  <a:lnTo>
                    <a:pt x="179" y="0"/>
                  </a:lnTo>
                  <a:lnTo>
                    <a:pt x="146" y="4"/>
                  </a:lnTo>
                  <a:lnTo>
                    <a:pt x="113" y="14"/>
                  </a:lnTo>
                  <a:lnTo>
                    <a:pt x="84" y="30"/>
                  </a:lnTo>
                  <a:lnTo>
                    <a:pt x="57" y="52"/>
                  </a:lnTo>
                  <a:lnTo>
                    <a:pt x="35" y="77"/>
                  </a:lnTo>
                  <a:lnTo>
                    <a:pt x="18" y="106"/>
                  </a:lnTo>
                  <a:lnTo>
                    <a:pt x="7" y="137"/>
                  </a:lnTo>
                  <a:lnTo>
                    <a:pt x="0" y="169"/>
                  </a:lnTo>
                  <a:lnTo>
                    <a:pt x="0" y="204"/>
                  </a:lnTo>
                  <a:lnTo>
                    <a:pt x="7" y="236"/>
                  </a:lnTo>
                  <a:lnTo>
                    <a:pt x="18" y="267"/>
                  </a:lnTo>
                  <a:lnTo>
                    <a:pt x="35" y="296"/>
                  </a:lnTo>
                  <a:lnTo>
                    <a:pt x="57" y="321"/>
                  </a:lnTo>
                  <a:lnTo>
                    <a:pt x="84" y="343"/>
                  </a:lnTo>
                  <a:lnTo>
                    <a:pt x="113" y="359"/>
                  </a:lnTo>
                  <a:lnTo>
                    <a:pt x="146" y="369"/>
                  </a:lnTo>
                  <a:lnTo>
                    <a:pt x="179" y="373"/>
                  </a:lnTo>
                  <a:lnTo>
                    <a:pt x="212" y="372"/>
                  </a:lnTo>
                  <a:lnTo>
                    <a:pt x="244" y="364"/>
                  </a:lnTo>
                  <a:lnTo>
                    <a:pt x="275" y="351"/>
                  </a:lnTo>
                  <a:lnTo>
                    <a:pt x="302" y="332"/>
                  </a:lnTo>
                  <a:lnTo>
                    <a:pt x="328" y="310"/>
                  </a:lnTo>
                  <a:lnTo>
                    <a:pt x="347" y="283"/>
                  </a:lnTo>
                  <a:lnTo>
                    <a:pt x="361" y="253"/>
                  </a:lnTo>
                  <a:lnTo>
                    <a:pt x="370" y="220"/>
                  </a:lnTo>
                  <a:lnTo>
                    <a:pt x="373" y="186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94689" y="3006414"/>
              <a:ext cx="35580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 err="1">
                  <a:solidFill>
                    <a:srgbClr val="000000"/>
                  </a:solidFill>
                  <a:ea typeface="陔?隴闚"/>
                </a:rPr>
                <a:t>prog</a:t>
              </a:r>
              <a:endParaRPr lang="en-US" altLang="zh-CN" sz="2400" u="none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03472" y="3124704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dirty="0">
                  <a:solidFill>
                    <a:srgbClr val="000000"/>
                  </a:solidFill>
                  <a:ea typeface="陔?隴闚"/>
                </a:rPr>
                <a:t>2</a:t>
              </a:r>
              <a:endParaRPr lang="zh-CN" altLang="en-US" sz="2000" dirty="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00034" y="3813884"/>
              <a:ext cx="6035675" cy="1587"/>
            </a:xfrm>
            <a:prstGeom prst="line">
              <a:avLst/>
            </a:prstGeom>
            <a:noFill/>
            <a:ln w="4445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68897" y="2891654"/>
              <a:ext cx="590550" cy="592137"/>
            </a:xfrm>
            <a:custGeom>
              <a:avLst/>
              <a:gdLst>
                <a:gd name="T0" fmla="*/ 937498214 w 372"/>
                <a:gd name="T1" fmla="*/ 468748712 h 373"/>
                <a:gd name="T2" fmla="*/ 927417593 w 372"/>
                <a:gd name="T3" fmla="*/ 385582760 h 373"/>
                <a:gd name="T4" fmla="*/ 907256349 w 372"/>
                <a:gd name="T5" fmla="*/ 307458801 h 373"/>
                <a:gd name="T6" fmla="*/ 871974173 w 372"/>
                <a:gd name="T7" fmla="*/ 226813896 h 373"/>
                <a:gd name="T8" fmla="*/ 821570866 w 372"/>
                <a:gd name="T9" fmla="*/ 158768914 h 373"/>
                <a:gd name="T10" fmla="*/ 761087136 w 372"/>
                <a:gd name="T11" fmla="*/ 103325516 h 373"/>
                <a:gd name="T12" fmla="*/ 688003423 w 372"/>
                <a:gd name="T13" fmla="*/ 55443397 h 373"/>
                <a:gd name="T14" fmla="*/ 612397172 w 372"/>
                <a:gd name="T15" fmla="*/ 22680592 h 373"/>
                <a:gd name="T16" fmla="*/ 529232837 w 372"/>
                <a:gd name="T17" fmla="*/ 2519360 h 373"/>
                <a:gd name="T18" fmla="*/ 446068502 w 372"/>
                <a:gd name="T19" fmla="*/ 0 h 373"/>
                <a:gd name="T20" fmla="*/ 362902480 w 372"/>
                <a:gd name="T21" fmla="*/ 10080616 h 373"/>
                <a:gd name="T22" fmla="*/ 282257507 w 372"/>
                <a:gd name="T23" fmla="*/ 35282159 h 373"/>
                <a:gd name="T24" fmla="*/ 206652794 w 372"/>
                <a:gd name="T25" fmla="*/ 75604624 h 373"/>
                <a:gd name="T26" fmla="*/ 143648115 w 372"/>
                <a:gd name="T27" fmla="*/ 131048021 h 373"/>
                <a:gd name="T28" fmla="*/ 88206258 w 372"/>
                <a:gd name="T29" fmla="*/ 194051060 h 373"/>
                <a:gd name="T30" fmla="*/ 42843448 w 372"/>
                <a:gd name="T31" fmla="*/ 267136349 h 373"/>
                <a:gd name="T32" fmla="*/ 12601574 w 372"/>
                <a:gd name="T33" fmla="*/ 345260307 h 373"/>
                <a:gd name="T34" fmla="*/ 0 w 372"/>
                <a:gd name="T35" fmla="*/ 425905312 h 373"/>
                <a:gd name="T36" fmla="*/ 0 w 372"/>
                <a:gd name="T37" fmla="*/ 514111471 h 373"/>
                <a:gd name="T38" fmla="*/ 12601574 w 372"/>
                <a:gd name="T39" fmla="*/ 594756377 h 373"/>
                <a:gd name="T40" fmla="*/ 42843448 w 372"/>
                <a:gd name="T41" fmla="*/ 672880335 h 373"/>
                <a:gd name="T42" fmla="*/ 88206258 w 372"/>
                <a:gd name="T43" fmla="*/ 745965574 h 373"/>
                <a:gd name="T44" fmla="*/ 143648115 w 372"/>
                <a:gd name="T45" fmla="*/ 808968613 h 373"/>
                <a:gd name="T46" fmla="*/ 206652794 w 372"/>
                <a:gd name="T47" fmla="*/ 864412184 h 373"/>
                <a:gd name="T48" fmla="*/ 282257507 w 372"/>
                <a:gd name="T49" fmla="*/ 904734637 h 373"/>
                <a:gd name="T50" fmla="*/ 362902480 w 372"/>
                <a:gd name="T51" fmla="*/ 929936170 h 373"/>
                <a:gd name="T52" fmla="*/ 446068502 w 372"/>
                <a:gd name="T53" fmla="*/ 940016783 h 373"/>
                <a:gd name="T54" fmla="*/ 529232837 w 372"/>
                <a:gd name="T55" fmla="*/ 937497423 h 373"/>
                <a:gd name="T56" fmla="*/ 612397172 w 372"/>
                <a:gd name="T57" fmla="*/ 917336197 h 373"/>
                <a:gd name="T58" fmla="*/ 688003423 w 372"/>
                <a:gd name="T59" fmla="*/ 884573410 h 373"/>
                <a:gd name="T60" fmla="*/ 761087136 w 372"/>
                <a:gd name="T61" fmla="*/ 836691292 h 373"/>
                <a:gd name="T62" fmla="*/ 821570866 w 372"/>
                <a:gd name="T63" fmla="*/ 781247721 h 373"/>
                <a:gd name="T64" fmla="*/ 871974173 w 372"/>
                <a:gd name="T65" fmla="*/ 713202788 h 373"/>
                <a:gd name="T66" fmla="*/ 907256349 w 372"/>
                <a:gd name="T67" fmla="*/ 637598189 h 373"/>
                <a:gd name="T68" fmla="*/ 927417593 w 372"/>
                <a:gd name="T69" fmla="*/ 554433924 h 373"/>
                <a:gd name="T70" fmla="*/ 937498214 w 372"/>
                <a:gd name="T71" fmla="*/ 468748712 h 3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2"/>
                <a:gd name="T109" fmla="*/ 0 h 373"/>
                <a:gd name="T110" fmla="*/ 372 w 372"/>
                <a:gd name="T111" fmla="*/ 373 h 3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2" h="373">
                  <a:moveTo>
                    <a:pt x="372" y="186"/>
                  </a:moveTo>
                  <a:lnTo>
                    <a:pt x="368" y="153"/>
                  </a:lnTo>
                  <a:lnTo>
                    <a:pt x="360" y="122"/>
                  </a:lnTo>
                  <a:lnTo>
                    <a:pt x="346" y="90"/>
                  </a:lnTo>
                  <a:lnTo>
                    <a:pt x="326" y="63"/>
                  </a:lnTo>
                  <a:lnTo>
                    <a:pt x="302" y="41"/>
                  </a:lnTo>
                  <a:lnTo>
                    <a:pt x="273" y="22"/>
                  </a:lnTo>
                  <a:lnTo>
                    <a:pt x="243" y="9"/>
                  </a:lnTo>
                  <a:lnTo>
                    <a:pt x="210" y="1"/>
                  </a:lnTo>
                  <a:lnTo>
                    <a:pt x="177" y="0"/>
                  </a:lnTo>
                  <a:lnTo>
                    <a:pt x="144" y="4"/>
                  </a:lnTo>
                  <a:lnTo>
                    <a:pt x="112" y="14"/>
                  </a:lnTo>
                  <a:lnTo>
                    <a:pt x="82" y="30"/>
                  </a:lnTo>
                  <a:lnTo>
                    <a:pt x="57" y="52"/>
                  </a:lnTo>
                  <a:lnTo>
                    <a:pt x="35" y="77"/>
                  </a:lnTo>
                  <a:lnTo>
                    <a:pt x="17" y="106"/>
                  </a:lnTo>
                  <a:lnTo>
                    <a:pt x="5" y="137"/>
                  </a:lnTo>
                  <a:lnTo>
                    <a:pt x="0" y="169"/>
                  </a:lnTo>
                  <a:lnTo>
                    <a:pt x="0" y="204"/>
                  </a:lnTo>
                  <a:lnTo>
                    <a:pt x="5" y="236"/>
                  </a:lnTo>
                  <a:lnTo>
                    <a:pt x="17" y="267"/>
                  </a:lnTo>
                  <a:lnTo>
                    <a:pt x="35" y="296"/>
                  </a:lnTo>
                  <a:lnTo>
                    <a:pt x="57" y="321"/>
                  </a:lnTo>
                  <a:lnTo>
                    <a:pt x="82" y="343"/>
                  </a:lnTo>
                  <a:lnTo>
                    <a:pt x="112" y="359"/>
                  </a:lnTo>
                  <a:lnTo>
                    <a:pt x="144" y="369"/>
                  </a:lnTo>
                  <a:lnTo>
                    <a:pt x="177" y="373"/>
                  </a:lnTo>
                  <a:lnTo>
                    <a:pt x="210" y="372"/>
                  </a:lnTo>
                  <a:lnTo>
                    <a:pt x="243" y="364"/>
                  </a:lnTo>
                  <a:lnTo>
                    <a:pt x="273" y="351"/>
                  </a:lnTo>
                  <a:lnTo>
                    <a:pt x="302" y="332"/>
                  </a:lnTo>
                  <a:lnTo>
                    <a:pt x="326" y="310"/>
                  </a:lnTo>
                  <a:lnTo>
                    <a:pt x="346" y="283"/>
                  </a:lnTo>
                  <a:lnTo>
                    <a:pt x="360" y="253"/>
                  </a:lnTo>
                  <a:lnTo>
                    <a:pt x="368" y="220"/>
                  </a:lnTo>
                  <a:lnTo>
                    <a:pt x="372" y="186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438540" y="3018251"/>
              <a:ext cx="35580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 err="1">
                  <a:solidFill>
                    <a:srgbClr val="000000"/>
                  </a:solidFill>
                  <a:ea typeface="陔?隴闚"/>
                </a:rPr>
                <a:t>prog</a:t>
              </a:r>
              <a:endParaRPr lang="en-US" altLang="zh-CN" sz="2400" u="none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845734" y="3148379"/>
              <a:ext cx="705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ea typeface="陔?隴闚"/>
                </a:rPr>
                <a:t>k</a:t>
              </a:r>
              <a:endParaRPr lang="en-US" altLang="zh-CN" sz="20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08047" y="4096559"/>
              <a:ext cx="590550" cy="593725"/>
            </a:xfrm>
            <a:custGeom>
              <a:avLst/>
              <a:gdLst>
                <a:gd name="T0" fmla="*/ 937498214 w 372"/>
                <a:gd name="T1" fmla="*/ 471270057 h 374"/>
                <a:gd name="T2" fmla="*/ 932457903 w 372"/>
                <a:gd name="T3" fmla="*/ 388104035 h 374"/>
                <a:gd name="T4" fmla="*/ 909777298 w 372"/>
                <a:gd name="T5" fmla="*/ 302418751 h 374"/>
                <a:gd name="T6" fmla="*/ 871974173 w 372"/>
                <a:gd name="T7" fmla="*/ 226814088 h 374"/>
                <a:gd name="T8" fmla="*/ 821570866 w 372"/>
                <a:gd name="T9" fmla="*/ 158769048 h 374"/>
                <a:gd name="T10" fmla="*/ 761087136 w 372"/>
                <a:gd name="T11" fmla="*/ 103327191 h 374"/>
                <a:gd name="T12" fmla="*/ 690522784 w 372"/>
                <a:gd name="T13" fmla="*/ 55443444 h 374"/>
                <a:gd name="T14" fmla="*/ 614918122 w 372"/>
                <a:gd name="T15" fmla="*/ 25201560 h 374"/>
                <a:gd name="T16" fmla="*/ 529232837 w 372"/>
                <a:gd name="T17" fmla="*/ 5040312 h 374"/>
                <a:gd name="T18" fmla="*/ 446068502 w 372"/>
                <a:gd name="T19" fmla="*/ 0 h 374"/>
                <a:gd name="T20" fmla="*/ 362902480 w 372"/>
                <a:gd name="T21" fmla="*/ 12601574 h 374"/>
                <a:gd name="T22" fmla="*/ 282257507 w 372"/>
                <a:gd name="T23" fmla="*/ 35282188 h 374"/>
                <a:gd name="T24" fmla="*/ 206652794 w 372"/>
                <a:gd name="T25" fmla="*/ 75604688 h 374"/>
                <a:gd name="T26" fmla="*/ 143648115 w 372"/>
                <a:gd name="T27" fmla="*/ 131048132 h 374"/>
                <a:gd name="T28" fmla="*/ 88206258 w 372"/>
                <a:gd name="T29" fmla="*/ 196572173 h 374"/>
                <a:gd name="T30" fmla="*/ 45362810 w 372"/>
                <a:gd name="T31" fmla="*/ 267136575 h 374"/>
                <a:gd name="T32" fmla="*/ 12601574 w 372"/>
                <a:gd name="T33" fmla="*/ 347781548 h 374"/>
                <a:gd name="T34" fmla="*/ 0 w 372"/>
                <a:gd name="T35" fmla="*/ 428426621 h 374"/>
                <a:gd name="T36" fmla="*/ 0 w 372"/>
                <a:gd name="T37" fmla="*/ 514111906 h 374"/>
                <a:gd name="T38" fmla="*/ 12601574 w 372"/>
                <a:gd name="T39" fmla="*/ 594756879 h 374"/>
                <a:gd name="T40" fmla="*/ 45362810 w 372"/>
                <a:gd name="T41" fmla="*/ 675401853 h 374"/>
                <a:gd name="T42" fmla="*/ 88206258 w 372"/>
                <a:gd name="T43" fmla="*/ 745966205 h 374"/>
                <a:gd name="T44" fmla="*/ 143648115 w 372"/>
                <a:gd name="T45" fmla="*/ 811490246 h 374"/>
                <a:gd name="T46" fmla="*/ 206652794 w 372"/>
                <a:gd name="T47" fmla="*/ 866933864 h 374"/>
                <a:gd name="T48" fmla="*/ 282257507 w 372"/>
                <a:gd name="T49" fmla="*/ 907256351 h 374"/>
                <a:gd name="T50" fmla="*/ 362902480 w 372"/>
                <a:gd name="T51" fmla="*/ 929938543 h 374"/>
                <a:gd name="T52" fmla="*/ 446068502 w 372"/>
                <a:gd name="T53" fmla="*/ 942538527 h 374"/>
                <a:gd name="T54" fmla="*/ 529232837 w 372"/>
                <a:gd name="T55" fmla="*/ 937498216 h 374"/>
                <a:gd name="T56" fmla="*/ 614918122 w 372"/>
                <a:gd name="T57" fmla="*/ 917336972 h 374"/>
                <a:gd name="T58" fmla="*/ 690522784 w 372"/>
                <a:gd name="T59" fmla="*/ 887095107 h 374"/>
                <a:gd name="T60" fmla="*/ 761087136 w 372"/>
                <a:gd name="T61" fmla="*/ 839212948 h 374"/>
                <a:gd name="T62" fmla="*/ 821570866 w 372"/>
                <a:gd name="T63" fmla="*/ 783769330 h 374"/>
                <a:gd name="T64" fmla="*/ 871974173 w 372"/>
                <a:gd name="T65" fmla="*/ 715724340 h 374"/>
                <a:gd name="T66" fmla="*/ 909777298 w 372"/>
                <a:gd name="T67" fmla="*/ 635079366 h 374"/>
                <a:gd name="T68" fmla="*/ 932457903 w 372"/>
                <a:gd name="T69" fmla="*/ 554434392 h 374"/>
                <a:gd name="T70" fmla="*/ 937498214 w 372"/>
                <a:gd name="T71" fmla="*/ 471270057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2"/>
                <a:gd name="T109" fmla="*/ 0 h 374"/>
                <a:gd name="T110" fmla="*/ 372 w 372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2" h="374">
                  <a:moveTo>
                    <a:pt x="372" y="187"/>
                  </a:moveTo>
                  <a:lnTo>
                    <a:pt x="370" y="154"/>
                  </a:lnTo>
                  <a:lnTo>
                    <a:pt x="361" y="120"/>
                  </a:lnTo>
                  <a:lnTo>
                    <a:pt x="346" y="90"/>
                  </a:lnTo>
                  <a:lnTo>
                    <a:pt x="326" y="63"/>
                  </a:lnTo>
                  <a:lnTo>
                    <a:pt x="302" y="41"/>
                  </a:lnTo>
                  <a:lnTo>
                    <a:pt x="274" y="22"/>
                  </a:lnTo>
                  <a:lnTo>
                    <a:pt x="244" y="10"/>
                  </a:lnTo>
                  <a:lnTo>
                    <a:pt x="210" y="2"/>
                  </a:lnTo>
                  <a:lnTo>
                    <a:pt x="177" y="0"/>
                  </a:lnTo>
                  <a:lnTo>
                    <a:pt x="144" y="5"/>
                  </a:lnTo>
                  <a:lnTo>
                    <a:pt x="112" y="14"/>
                  </a:lnTo>
                  <a:lnTo>
                    <a:pt x="82" y="30"/>
                  </a:lnTo>
                  <a:lnTo>
                    <a:pt x="57" y="52"/>
                  </a:lnTo>
                  <a:lnTo>
                    <a:pt x="35" y="78"/>
                  </a:lnTo>
                  <a:lnTo>
                    <a:pt x="18" y="106"/>
                  </a:lnTo>
                  <a:lnTo>
                    <a:pt x="5" y="138"/>
                  </a:lnTo>
                  <a:lnTo>
                    <a:pt x="0" y="170"/>
                  </a:lnTo>
                  <a:lnTo>
                    <a:pt x="0" y="204"/>
                  </a:lnTo>
                  <a:lnTo>
                    <a:pt x="5" y="236"/>
                  </a:lnTo>
                  <a:lnTo>
                    <a:pt x="18" y="268"/>
                  </a:lnTo>
                  <a:lnTo>
                    <a:pt x="35" y="296"/>
                  </a:lnTo>
                  <a:lnTo>
                    <a:pt x="57" y="322"/>
                  </a:lnTo>
                  <a:lnTo>
                    <a:pt x="82" y="344"/>
                  </a:lnTo>
                  <a:lnTo>
                    <a:pt x="112" y="360"/>
                  </a:lnTo>
                  <a:lnTo>
                    <a:pt x="144" y="369"/>
                  </a:lnTo>
                  <a:lnTo>
                    <a:pt x="177" y="374"/>
                  </a:lnTo>
                  <a:lnTo>
                    <a:pt x="210" y="372"/>
                  </a:lnTo>
                  <a:lnTo>
                    <a:pt x="244" y="364"/>
                  </a:lnTo>
                  <a:lnTo>
                    <a:pt x="274" y="352"/>
                  </a:lnTo>
                  <a:lnTo>
                    <a:pt x="302" y="333"/>
                  </a:lnTo>
                  <a:lnTo>
                    <a:pt x="326" y="311"/>
                  </a:lnTo>
                  <a:lnTo>
                    <a:pt x="346" y="284"/>
                  </a:lnTo>
                  <a:lnTo>
                    <a:pt x="361" y="252"/>
                  </a:lnTo>
                  <a:lnTo>
                    <a:pt x="370" y="220"/>
                  </a:lnTo>
                  <a:lnTo>
                    <a:pt x="372" y="187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70614" y="4236582"/>
              <a:ext cx="3461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>
                  <a:solidFill>
                    <a:srgbClr val="000000"/>
                  </a:solidFill>
                  <a:ea typeface="陔?隴闚"/>
                </a:rPr>
                <a:t>proc</a:t>
              </a:r>
              <a:endParaRPr lang="en-US" altLang="zh-CN" sz="2400" u="none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556446" y="4331197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ea typeface="陔?隴闚"/>
                </a:rPr>
                <a:t>1</a:t>
              </a:r>
              <a:endParaRPr lang="zh-CN" altLang="en-US" sz="20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76397" y="4096559"/>
              <a:ext cx="592137" cy="593725"/>
            </a:xfrm>
            <a:custGeom>
              <a:avLst/>
              <a:gdLst>
                <a:gd name="T0" fmla="*/ 940016783 w 373"/>
                <a:gd name="T1" fmla="*/ 471270057 h 374"/>
                <a:gd name="T2" fmla="*/ 932457117 w 373"/>
                <a:gd name="T3" fmla="*/ 388104035 h 374"/>
                <a:gd name="T4" fmla="*/ 909774943 w 373"/>
                <a:gd name="T5" fmla="*/ 302418751 h 374"/>
                <a:gd name="T6" fmla="*/ 871973438 w 373"/>
                <a:gd name="T7" fmla="*/ 226814088 h 374"/>
                <a:gd name="T8" fmla="*/ 821570173 w 373"/>
                <a:gd name="T9" fmla="*/ 158769048 h 374"/>
                <a:gd name="T10" fmla="*/ 761086494 w 373"/>
                <a:gd name="T11" fmla="*/ 103327191 h 374"/>
                <a:gd name="T12" fmla="*/ 690522202 w 373"/>
                <a:gd name="T13" fmla="*/ 55443444 h 374"/>
                <a:gd name="T14" fmla="*/ 614917603 w 373"/>
                <a:gd name="T15" fmla="*/ 25201560 h 374"/>
                <a:gd name="T16" fmla="*/ 529232391 w 373"/>
                <a:gd name="T17" fmla="*/ 5040312 h 374"/>
                <a:gd name="T18" fmla="*/ 446066538 w 373"/>
                <a:gd name="T19" fmla="*/ 0 h 374"/>
                <a:gd name="T20" fmla="*/ 362902174 w 373"/>
                <a:gd name="T21" fmla="*/ 12601574 h 374"/>
                <a:gd name="T22" fmla="*/ 282257269 w 373"/>
                <a:gd name="T23" fmla="*/ 35282188 h 374"/>
                <a:gd name="T24" fmla="*/ 206652620 w 373"/>
                <a:gd name="T25" fmla="*/ 75604688 h 374"/>
                <a:gd name="T26" fmla="*/ 143647994 w 373"/>
                <a:gd name="T27" fmla="*/ 131048132 h 374"/>
                <a:gd name="T28" fmla="*/ 88204596 w 373"/>
                <a:gd name="T29" fmla="*/ 196572173 h 374"/>
                <a:gd name="T30" fmla="*/ 42841825 w 373"/>
                <a:gd name="T31" fmla="*/ 267136575 h 374"/>
                <a:gd name="T32" fmla="*/ 15120926 w 373"/>
                <a:gd name="T33" fmla="*/ 347781548 h 374"/>
                <a:gd name="T34" fmla="*/ 0 w 373"/>
                <a:gd name="T35" fmla="*/ 428426621 h 374"/>
                <a:gd name="T36" fmla="*/ 0 w 373"/>
                <a:gd name="T37" fmla="*/ 514111906 h 374"/>
                <a:gd name="T38" fmla="*/ 15120926 w 373"/>
                <a:gd name="T39" fmla="*/ 594756879 h 374"/>
                <a:gd name="T40" fmla="*/ 42841825 w 373"/>
                <a:gd name="T41" fmla="*/ 675401853 h 374"/>
                <a:gd name="T42" fmla="*/ 88204596 w 373"/>
                <a:gd name="T43" fmla="*/ 745966205 h 374"/>
                <a:gd name="T44" fmla="*/ 143647994 w 373"/>
                <a:gd name="T45" fmla="*/ 811490246 h 374"/>
                <a:gd name="T46" fmla="*/ 206652620 w 373"/>
                <a:gd name="T47" fmla="*/ 866933864 h 374"/>
                <a:gd name="T48" fmla="*/ 282257269 w 373"/>
                <a:gd name="T49" fmla="*/ 907256351 h 374"/>
                <a:gd name="T50" fmla="*/ 362902174 w 373"/>
                <a:gd name="T51" fmla="*/ 929938543 h 374"/>
                <a:gd name="T52" fmla="*/ 446066538 w 373"/>
                <a:gd name="T53" fmla="*/ 942538527 h 374"/>
                <a:gd name="T54" fmla="*/ 529232391 w 373"/>
                <a:gd name="T55" fmla="*/ 937498216 h 374"/>
                <a:gd name="T56" fmla="*/ 614917603 w 373"/>
                <a:gd name="T57" fmla="*/ 917336972 h 374"/>
                <a:gd name="T58" fmla="*/ 690522202 w 373"/>
                <a:gd name="T59" fmla="*/ 887095107 h 374"/>
                <a:gd name="T60" fmla="*/ 761086494 w 373"/>
                <a:gd name="T61" fmla="*/ 839212948 h 374"/>
                <a:gd name="T62" fmla="*/ 821570173 w 373"/>
                <a:gd name="T63" fmla="*/ 783769330 h 374"/>
                <a:gd name="T64" fmla="*/ 871973438 w 373"/>
                <a:gd name="T65" fmla="*/ 715724340 h 374"/>
                <a:gd name="T66" fmla="*/ 909774943 w 373"/>
                <a:gd name="T67" fmla="*/ 635079366 h 374"/>
                <a:gd name="T68" fmla="*/ 932457117 w 373"/>
                <a:gd name="T69" fmla="*/ 554434392 h 374"/>
                <a:gd name="T70" fmla="*/ 940016783 w 373"/>
                <a:gd name="T71" fmla="*/ 471270057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3"/>
                <a:gd name="T109" fmla="*/ 0 h 374"/>
                <a:gd name="T110" fmla="*/ 373 w 373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3" h="374">
                  <a:moveTo>
                    <a:pt x="373" y="187"/>
                  </a:moveTo>
                  <a:lnTo>
                    <a:pt x="370" y="154"/>
                  </a:lnTo>
                  <a:lnTo>
                    <a:pt x="361" y="120"/>
                  </a:lnTo>
                  <a:lnTo>
                    <a:pt x="346" y="90"/>
                  </a:lnTo>
                  <a:lnTo>
                    <a:pt x="326" y="63"/>
                  </a:lnTo>
                  <a:lnTo>
                    <a:pt x="302" y="41"/>
                  </a:lnTo>
                  <a:lnTo>
                    <a:pt x="274" y="22"/>
                  </a:lnTo>
                  <a:lnTo>
                    <a:pt x="244" y="10"/>
                  </a:lnTo>
                  <a:lnTo>
                    <a:pt x="210" y="2"/>
                  </a:lnTo>
                  <a:lnTo>
                    <a:pt x="177" y="0"/>
                  </a:lnTo>
                  <a:lnTo>
                    <a:pt x="144" y="5"/>
                  </a:lnTo>
                  <a:lnTo>
                    <a:pt x="112" y="14"/>
                  </a:lnTo>
                  <a:lnTo>
                    <a:pt x="82" y="30"/>
                  </a:lnTo>
                  <a:lnTo>
                    <a:pt x="57" y="52"/>
                  </a:lnTo>
                  <a:lnTo>
                    <a:pt x="35" y="78"/>
                  </a:lnTo>
                  <a:lnTo>
                    <a:pt x="17" y="106"/>
                  </a:lnTo>
                  <a:lnTo>
                    <a:pt x="6" y="138"/>
                  </a:lnTo>
                  <a:lnTo>
                    <a:pt x="0" y="170"/>
                  </a:lnTo>
                  <a:lnTo>
                    <a:pt x="0" y="204"/>
                  </a:lnTo>
                  <a:lnTo>
                    <a:pt x="6" y="236"/>
                  </a:lnTo>
                  <a:lnTo>
                    <a:pt x="17" y="268"/>
                  </a:lnTo>
                  <a:lnTo>
                    <a:pt x="35" y="296"/>
                  </a:lnTo>
                  <a:lnTo>
                    <a:pt x="57" y="322"/>
                  </a:lnTo>
                  <a:lnTo>
                    <a:pt x="82" y="344"/>
                  </a:lnTo>
                  <a:lnTo>
                    <a:pt x="112" y="360"/>
                  </a:lnTo>
                  <a:lnTo>
                    <a:pt x="144" y="369"/>
                  </a:lnTo>
                  <a:lnTo>
                    <a:pt x="177" y="374"/>
                  </a:lnTo>
                  <a:lnTo>
                    <a:pt x="210" y="372"/>
                  </a:lnTo>
                  <a:lnTo>
                    <a:pt x="244" y="364"/>
                  </a:lnTo>
                  <a:lnTo>
                    <a:pt x="274" y="352"/>
                  </a:lnTo>
                  <a:lnTo>
                    <a:pt x="302" y="333"/>
                  </a:lnTo>
                  <a:lnTo>
                    <a:pt x="326" y="311"/>
                  </a:lnTo>
                  <a:lnTo>
                    <a:pt x="346" y="284"/>
                  </a:lnTo>
                  <a:lnTo>
                    <a:pt x="361" y="252"/>
                  </a:lnTo>
                  <a:lnTo>
                    <a:pt x="370" y="220"/>
                  </a:lnTo>
                  <a:lnTo>
                    <a:pt x="373" y="187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950801" y="4248419"/>
              <a:ext cx="3461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>
                  <a:solidFill>
                    <a:srgbClr val="000000"/>
                  </a:solidFill>
                  <a:ea typeface="陔?隴闚"/>
                </a:rPr>
                <a:t>proc</a:t>
              </a:r>
              <a:endParaRPr lang="en-US" altLang="zh-CN" sz="2400" u="none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336633" y="4343035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ea typeface="陔?隴闚"/>
                </a:rPr>
                <a:t>2</a:t>
              </a:r>
              <a:endParaRPr lang="zh-CN" altLang="en-US" sz="20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708247" y="4096559"/>
              <a:ext cx="587375" cy="593725"/>
            </a:xfrm>
            <a:custGeom>
              <a:avLst/>
              <a:gdLst>
                <a:gd name="T0" fmla="*/ 932457902 w 370"/>
                <a:gd name="T1" fmla="*/ 471270057 h 374"/>
                <a:gd name="T2" fmla="*/ 922377280 w 370"/>
                <a:gd name="T3" fmla="*/ 388104035 h 374"/>
                <a:gd name="T4" fmla="*/ 904736986 w 370"/>
                <a:gd name="T5" fmla="*/ 302418751 h 374"/>
                <a:gd name="T6" fmla="*/ 866933861 w 370"/>
                <a:gd name="T7" fmla="*/ 226814088 h 374"/>
                <a:gd name="T8" fmla="*/ 816530554 w 370"/>
                <a:gd name="T9" fmla="*/ 158769048 h 374"/>
                <a:gd name="T10" fmla="*/ 756046824 w 370"/>
                <a:gd name="T11" fmla="*/ 103327191 h 374"/>
                <a:gd name="T12" fmla="*/ 685482472 w 370"/>
                <a:gd name="T13" fmla="*/ 55443444 h 374"/>
                <a:gd name="T14" fmla="*/ 607356861 w 370"/>
                <a:gd name="T15" fmla="*/ 25201560 h 374"/>
                <a:gd name="T16" fmla="*/ 524192525 w 370"/>
                <a:gd name="T17" fmla="*/ 5040312 h 374"/>
                <a:gd name="T18" fmla="*/ 441028190 w 370"/>
                <a:gd name="T19" fmla="*/ 0 h 374"/>
                <a:gd name="T20" fmla="*/ 360383118 w 370"/>
                <a:gd name="T21" fmla="*/ 12601574 h 374"/>
                <a:gd name="T22" fmla="*/ 282257506 w 370"/>
                <a:gd name="T23" fmla="*/ 35282188 h 374"/>
                <a:gd name="T24" fmla="*/ 206652794 w 370"/>
                <a:gd name="T25" fmla="*/ 75604688 h 374"/>
                <a:gd name="T26" fmla="*/ 141128753 w 370"/>
                <a:gd name="T27" fmla="*/ 131048132 h 374"/>
                <a:gd name="T28" fmla="*/ 85685309 w 370"/>
                <a:gd name="T29" fmla="*/ 196572173 h 374"/>
                <a:gd name="T30" fmla="*/ 42843448 w 370"/>
                <a:gd name="T31" fmla="*/ 267136575 h 374"/>
                <a:gd name="T32" fmla="*/ 10080625 w 370"/>
                <a:gd name="T33" fmla="*/ 347781548 h 374"/>
                <a:gd name="T34" fmla="*/ 0 w 370"/>
                <a:gd name="T35" fmla="*/ 428426621 h 374"/>
                <a:gd name="T36" fmla="*/ 0 w 370"/>
                <a:gd name="T37" fmla="*/ 514111906 h 374"/>
                <a:gd name="T38" fmla="*/ 10080625 w 370"/>
                <a:gd name="T39" fmla="*/ 594756879 h 374"/>
                <a:gd name="T40" fmla="*/ 42843448 w 370"/>
                <a:gd name="T41" fmla="*/ 675401853 h 374"/>
                <a:gd name="T42" fmla="*/ 85685309 w 370"/>
                <a:gd name="T43" fmla="*/ 745966205 h 374"/>
                <a:gd name="T44" fmla="*/ 141128753 w 370"/>
                <a:gd name="T45" fmla="*/ 811490246 h 374"/>
                <a:gd name="T46" fmla="*/ 206652794 w 370"/>
                <a:gd name="T47" fmla="*/ 866933864 h 374"/>
                <a:gd name="T48" fmla="*/ 282257506 w 370"/>
                <a:gd name="T49" fmla="*/ 907256351 h 374"/>
                <a:gd name="T50" fmla="*/ 360383118 w 370"/>
                <a:gd name="T51" fmla="*/ 929938543 h 374"/>
                <a:gd name="T52" fmla="*/ 441028190 w 370"/>
                <a:gd name="T53" fmla="*/ 942538527 h 374"/>
                <a:gd name="T54" fmla="*/ 524192525 w 370"/>
                <a:gd name="T55" fmla="*/ 937498216 h 374"/>
                <a:gd name="T56" fmla="*/ 607356861 w 370"/>
                <a:gd name="T57" fmla="*/ 917336972 h 374"/>
                <a:gd name="T58" fmla="*/ 685482472 w 370"/>
                <a:gd name="T59" fmla="*/ 887095107 h 374"/>
                <a:gd name="T60" fmla="*/ 756046824 w 370"/>
                <a:gd name="T61" fmla="*/ 839212948 h 374"/>
                <a:gd name="T62" fmla="*/ 816530554 w 370"/>
                <a:gd name="T63" fmla="*/ 783769330 h 374"/>
                <a:gd name="T64" fmla="*/ 866933861 w 370"/>
                <a:gd name="T65" fmla="*/ 715724340 h 374"/>
                <a:gd name="T66" fmla="*/ 904736986 w 370"/>
                <a:gd name="T67" fmla="*/ 635079366 h 374"/>
                <a:gd name="T68" fmla="*/ 922377280 w 370"/>
                <a:gd name="T69" fmla="*/ 554434392 h 374"/>
                <a:gd name="T70" fmla="*/ 932457902 w 370"/>
                <a:gd name="T71" fmla="*/ 471270057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0"/>
                <a:gd name="T109" fmla="*/ 0 h 374"/>
                <a:gd name="T110" fmla="*/ 370 w 370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0" h="374">
                  <a:moveTo>
                    <a:pt x="370" y="187"/>
                  </a:moveTo>
                  <a:lnTo>
                    <a:pt x="366" y="154"/>
                  </a:lnTo>
                  <a:lnTo>
                    <a:pt x="359" y="120"/>
                  </a:lnTo>
                  <a:lnTo>
                    <a:pt x="344" y="90"/>
                  </a:lnTo>
                  <a:lnTo>
                    <a:pt x="324" y="63"/>
                  </a:lnTo>
                  <a:lnTo>
                    <a:pt x="300" y="41"/>
                  </a:lnTo>
                  <a:lnTo>
                    <a:pt x="272" y="22"/>
                  </a:lnTo>
                  <a:lnTo>
                    <a:pt x="241" y="10"/>
                  </a:lnTo>
                  <a:lnTo>
                    <a:pt x="208" y="2"/>
                  </a:lnTo>
                  <a:lnTo>
                    <a:pt x="175" y="0"/>
                  </a:lnTo>
                  <a:lnTo>
                    <a:pt x="143" y="5"/>
                  </a:lnTo>
                  <a:lnTo>
                    <a:pt x="112" y="14"/>
                  </a:lnTo>
                  <a:lnTo>
                    <a:pt x="82" y="30"/>
                  </a:lnTo>
                  <a:lnTo>
                    <a:pt x="56" y="52"/>
                  </a:lnTo>
                  <a:lnTo>
                    <a:pt x="34" y="78"/>
                  </a:lnTo>
                  <a:lnTo>
                    <a:pt x="17" y="106"/>
                  </a:lnTo>
                  <a:lnTo>
                    <a:pt x="4" y="138"/>
                  </a:lnTo>
                  <a:lnTo>
                    <a:pt x="0" y="170"/>
                  </a:lnTo>
                  <a:lnTo>
                    <a:pt x="0" y="204"/>
                  </a:lnTo>
                  <a:lnTo>
                    <a:pt x="4" y="236"/>
                  </a:lnTo>
                  <a:lnTo>
                    <a:pt x="17" y="268"/>
                  </a:lnTo>
                  <a:lnTo>
                    <a:pt x="34" y="296"/>
                  </a:lnTo>
                  <a:lnTo>
                    <a:pt x="56" y="322"/>
                  </a:lnTo>
                  <a:lnTo>
                    <a:pt x="82" y="344"/>
                  </a:lnTo>
                  <a:lnTo>
                    <a:pt x="112" y="360"/>
                  </a:lnTo>
                  <a:lnTo>
                    <a:pt x="143" y="369"/>
                  </a:lnTo>
                  <a:lnTo>
                    <a:pt x="175" y="374"/>
                  </a:lnTo>
                  <a:lnTo>
                    <a:pt x="208" y="372"/>
                  </a:lnTo>
                  <a:lnTo>
                    <a:pt x="241" y="364"/>
                  </a:lnTo>
                  <a:lnTo>
                    <a:pt x="272" y="352"/>
                  </a:lnTo>
                  <a:lnTo>
                    <a:pt x="300" y="333"/>
                  </a:lnTo>
                  <a:lnTo>
                    <a:pt x="324" y="311"/>
                  </a:lnTo>
                  <a:lnTo>
                    <a:pt x="344" y="284"/>
                  </a:lnTo>
                  <a:lnTo>
                    <a:pt x="359" y="252"/>
                  </a:lnTo>
                  <a:lnTo>
                    <a:pt x="366" y="220"/>
                  </a:lnTo>
                  <a:lnTo>
                    <a:pt x="370" y="187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58977" y="4248419"/>
              <a:ext cx="3461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>
                  <a:solidFill>
                    <a:srgbClr val="000000"/>
                  </a:solidFill>
                  <a:ea typeface="陔?隴闚"/>
                </a:rPr>
                <a:t>proc</a:t>
              </a:r>
              <a:endParaRPr lang="en-US" altLang="zh-CN" sz="2400" u="none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41634" y="4343035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ea typeface="陔?隴闚"/>
                </a:rPr>
                <a:t>3</a:t>
              </a:r>
              <a:endParaRPr lang="zh-CN" altLang="en-US" sz="20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475009" y="4096559"/>
              <a:ext cx="588963" cy="593725"/>
            </a:xfrm>
            <a:custGeom>
              <a:avLst/>
              <a:gdLst>
                <a:gd name="T0" fmla="*/ 934979645 w 371"/>
                <a:gd name="T1" fmla="*/ 471270057 h 374"/>
                <a:gd name="T2" fmla="*/ 929939330 w 371"/>
                <a:gd name="T3" fmla="*/ 388104035 h 374"/>
                <a:gd name="T4" fmla="*/ 904737755 w 371"/>
                <a:gd name="T5" fmla="*/ 302418751 h 374"/>
                <a:gd name="T6" fmla="*/ 874495864 w 371"/>
                <a:gd name="T7" fmla="*/ 226814088 h 374"/>
                <a:gd name="T8" fmla="*/ 821571563 w 371"/>
                <a:gd name="T9" fmla="*/ 158769048 h 374"/>
                <a:gd name="T10" fmla="*/ 763608733 w 371"/>
                <a:gd name="T11" fmla="*/ 103327191 h 374"/>
                <a:gd name="T12" fmla="*/ 690523370 w 371"/>
                <a:gd name="T13" fmla="*/ 55443444 h 374"/>
                <a:gd name="T14" fmla="*/ 614918643 w 371"/>
                <a:gd name="T15" fmla="*/ 25201560 h 374"/>
                <a:gd name="T16" fmla="*/ 531754237 w 371"/>
                <a:gd name="T17" fmla="*/ 5040312 h 374"/>
                <a:gd name="T18" fmla="*/ 448588244 w 371"/>
                <a:gd name="T19" fmla="*/ 0 h 374"/>
                <a:gd name="T20" fmla="*/ 362902788 w 371"/>
                <a:gd name="T21" fmla="*/ 12601574 h 374"/>
                <a:gd name="T22" fmla="*/ 284778697 w 371"/>
                <a:gd name="T23" fmla="*/ 35282188 h 374"/>
                <a:gd name="T24" fmla="*/ 209173970 w 371"/>
                <a:gd name="T25" fmla="*/ 75604688 h 374"/>
                <a:gd name="T26" fmla="*/ 143649824 w 371"/>
                <a:gd name="T27" fmla="*/ 131048132 h 374"/>
                <a:gd name="T28" fmla="*/ 88206333 w 371"/>
                <a:gd name="T29" fmla="*/ 196572173 h 374"/>
                <a:gd name="T30" fmla="*/ 45362848 w 371"/>
                <a:gd name="T31" fmla="*/ 267136575 h 374"/>
                <a:gd name="T32" fmla="*/ 12601585 w 371"/>
                <a:gd name="T33" fmla="*/ 347781548 h 374"/>
                <a:gd name="T34" fmla="*/ 0 w 371"/>
                <a:gd name="T35" fmla="*/ 428426621 h 374"/>
                <a:gd name="T36" fmla="*/ 0 w 371"/>
                <a:gd name="T37" fmla="*/ 514111906 h 374"/>
                <a:gd name="T38" fmla="*/ 12601585 w 371"/>
                <a:gd name="T39" fmla="*/ 594756879 h 374"/>
                <a:gd name="T40" fmla="*/ 45362848 w 371"/>
                <a:gd name="T41" fmla="*/ 675401853 h 374"/>
                <a:gd name="T42" fmla="*/ 88206333 w 371"/>
                <a:gd name="T43" fmla="*/ 745966205 h 374"/>
                <a:gd name="T44" fmla="*/ 143649824 w 371"/>
                <a:gd name="T45" fmla="*/ 811490246 h 374"/>
                <a:gd name="T46" fmla="*/ 209173970 w 371"/>
                <a:gd name="T47" fmla="*/ 866933864 h 374"/>
                <a:gd name="T48" fmla="*/ 284778697 w 371"/>
                <a:gd name="T49" fmla="*/ 907256351 h 374"/>
                <a:gd name="T50" fmla="*/ 362902788 w 371"/>
                <a:gd name="T51" fmla="*/ 929938543 h 374"/>
                <a:gd name="T52" fmla="*/ 448588244 w 371"/>
                <a:gd name="T53" fmla="*/ 942538527 h 374"/>
                <a:gd name="T54" fmla="*/ 531754237 w 371"/>
                <a:gd name="T55" fmla="*/ 937498216 h 374"/>
                <a:gd name="T56" fmla="*/ 614918643 w 371"/>
                <a:gd name="T57" fmla="*/ 917336972 h 374"/>
                <a:gd name="T58" fmla="*/ 690523370 w 371"/>
                <a:gd name="T59" fmla="*/ 887095107 h 374"/>
                <a:gd name="T60" fmla="*/ 763608733 w 371"/>
                <a:gd name="T61" fmla="*/ 839212948 h 374"/>
                <a:gd name="T62" fmla="*/ 821571563 w 371"/>
                <a:gd name="T63" fmla="*/ 783769330 h 374"/>
                <a:gd name="T64" fmla="*/ 874495864 w 371"/>
                <a:gd name="T65" fmla="*/ 715724340 h 374"/>
                <a:gd name="T66" fmla="*/ 904737755 w 371"/>
                <a:gd name="T67" fmla="*/ 635079366 h 374"/>
                <a:gd name="T68" fmla="*/ 929939330 w 371"/>
                <a:gd name="T69" fmla="*/ 554434392 h 374"/>
                <a:gd name="T70" fmla="*/ 934979645 w 371"/>
                <a:gd name="T71" fmla="*/ 471270057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1"/>
                <a:gd name="T109" fmla="*/ 0 h 374"/>
                <a:gd name="T110" fmla="*/ 371 w 371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1" h="374">
                  <a:moveTo>
                    <a:pt x="371" y="187"/>
                  </a:moveTo>
                  <a:lnTo>
                    <a:pt x="369" y="154"/>
                  </a:lnTo>
                  <a:lnTo>
                    <a:pt x="359" y="120"/>
                  </a:lnTo>
                  <a:lnTo>
                    <a:pt x="347" y="90"/>
                  </a:lnTo>
                  <a:lnTo>
                    <a:pt x="326" y="63"/>
                  </a:lnTo>
                  <a:lnTo>
                    <a:pt x="303" y="41"/>
                  </a:lnTo>
                  <a:lnTo>
                    <a:pt x="274" y="22"/>
                  </a:lnTo>
                  <a:lnTo>
                    <a:pt x="244" y="10"/>
                  </a:lnTo>
                  <a:lnTo>
                    <a:pt x="211" y="2"/>
                  </a:lnTo>
                  <a:lnTo>
                    <a:pt x="178" y="0"/>
                  </a:lnTo>
                  <a:lnTo>
                    <a:pt x="144" y="5"/>
                  </a:lnTo>
                  <a:lnTo>
                    <a:pt x="113" y="14"/>
                  </a:lnTo>
                  <a:lnTo>
                    <a:pt x="83" y="30"/>
                  </a:lnTo>
                  <a:lnTo>
                    <a:pt x="57" y="52"/>
                  </a:lnTo>
                  <a:lnTo>
                    <a:pt x="35" y="78"/>
                  </a:lnTo>
                  <a:lnTo>
                    <a:pt x="18" y="106"/>
                  </a:lnTo>
                  <a:lnTo>
                    <a:pt x="5" y="138"/>
                  </a:lnTo>
                  <a:lnTo>
                    <a:pt x="0" y="170"/>
                  </a:lnTo>
                  <a:lnTo>
                    <a:pt x="0" y="204"/>
                  </a:lnTo>
                  <a:lnTo>
                    <a:pt x="5" y="236"/>
                  </a:lnTo>
                  <a:lnTo>
                    <a:pt x="18" y="268"/>
                  </a:lnTo>
                  <a:lnTo>
                    <a:pt x="35" y="296"/>
                  </a:lnTo>
                  <a:lnTo>
                    <a:pt x="57" y="322"/>
                  </a:lnTo>
                  <a:lnTo>
                    <a:pt x="83" y="344"/>
                  </a:lnTo>
                  <a:lnTo>
                    <a:pt x="113" y="360"/>
                  </a:lnTo>
                  <a:lnTo>
                    <a:pt x="144" y="369"/>
                  </a:lnTo>
                  <a:lnTo>
                    <a:pt x="178" y="374"/>
                  </a:lnTo>
                  <a:lnTo>
                    <a:pt x="211" y="372"/>
                  </a:lnTo>
                  <a:lnTo>
                    <a:pt x="244" y="364"/>
                  </a:lnTo>
                  <a:lnTo>
                    <a:pt x="274" y="352"/>
                  </a:lnTo>
                  <a:lnTo>
                    <a:pt x="303" y="333"/>
                  </a:lnTo>
                  <a:lnTo>
                    <a:pt x="326" y="311"/>
                  </a:lnTo>
                  <a:lnTo>
                    <a:pt x="347" y="284"/>
                  </a:lnTo>
                  <a:lnTo>
                    <a:pt x="359" y="252"/>
                  </a:lnTo>
                  <a:lnTo>
                    <a:pt x="369" y="220"/>
                  </a:lnTo>
                  <a:lnTo>
                    <a:pt x="371" y="187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27327" y="4236582"/>
              <a:ext cx="3461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>
                  <a:solidFill>
                    <a:srgbClr val="000000"/>
                  </a:solidFill>
                  <a:ea typeface="陔?隴闚"/>
                </a:rPr>
                <a:t>proc</a:t>
              </a:r>
              <a:endParaRPr lang="en-US" altLang="zh-CN" sz="2400" u="none" dirty="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913159" y="4331197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ea typeface="陔?隴闚"/>
                </a:rPr>
                <a:t>4</a:t>
              </a:r>
              <a:endParaRPr lang="zh-CN" altLang="en-US" sz="20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243359" y="4096559"/>
              <a:ext cx="593725" cy="593725"/>
            </a:xfrm>
            <a:custGeom>
              <a:avLst/>
              <a:gdLst>
                <a:gd name="T0" fmla="*/ 942538527 w 374"/>
                <a:gd name="T1" fmla="*/ 471270057 h 374"/>
                <a:gd name="T2" fmla="*/ 932457905 w 374"/>
                <a:gd name="T3" fmla="*/ 388104035 h 374"/>
                <a:gd name="T4" fmla="*/ 909777300 w 374"/>
                <a:gd name="T5" fmla="*/ 302418751 h 374"/>
                <a:gd name="T6" fmla="*/ 874495124 w 374"/>
                <a:gd name="T7" fmla="*/ 226814088 h 374"/>
                <a:gd name="T8" fmla="*/ 821570868 w 374"/>
                <a:gd name="T9" fmla="*/ 158769048 h 374"/>
                <a:gd name="T10" fmla="*/ 761087138 w 374"/>
                <a:gd name="T11" fmla="*/ 103327191 h 374"/>
                <a:gd name="T12" fmla="*/ 690522786 w 374"/>
                <a:gd name="T13" fmla="*/ 55443444 h 374"/>
                <a:gd name="T14" fmla="*/ 614918123 w 374"/>
                <a:gd name="T15" fmla="*/ 25201560 h 374"/>
                <a:gd name="T16" fmla="*/ 531752200 w 374"/>
                <a:gd name="T17" fmla="*/ 5040312 h 374"/>
                <a:gd name="T18" fmla="*/ 448587865 w 374"/>
                <a:gd name="T19" fmla="*/ 0 h 374"/>
                <a:gd name="T20" fmla="*/ 362902481 w 374"/>
                <a:gd name="T21" fmla="*/ 12601574 h 374"/>
                <a:gd name="T22" fmla="*/ 284776869 w 374"/>
                <a:gd name="T23" fmla="*/ 35282188 h 374"/>
                <a:gd name="T24" fmla="*/ 209173793 w 374"/>
                <a:gd name="T25" fmla="*/ 75604688 h 374"/>
                <a:gd name="T26" fmla="*/ 143648115 w 374"/>
                <a:gd name="T27" fmla="*/ 131048132 h 374"/>
                <a:gd name="T28" fmla="*/ 88206259 w 374"/>
                <a:gd name="T29" fmla="*/ 196572173 h 374"/>
                <a:gd name="T30" fmla="*/ 45362810 w 374"/>
                <a:gd name="T31" fmla="*/ 267136575 h 374"/>
                <a:gd name="T32" fmla="*/ 17640300 w 374"/>
                <a:gd name="T33" fmla="*/ 347781548 h 374"/>
                <a:gd name="T34" fmla="*/ 0 w 374"/>
                <a:gd name="T35" fmla="*/ 428426621 h 374"/>
                <a:gd name="T36" fmla="*/ 0 w 374"/>
                <a:gd name="T37" fmla="*/ 514111906 h 374"/>
                <a:gd name="T38" fmla="*/ 17640300 w 374"/>
                <a:gd name="T39" fmla="*/ 594756879 h 374"/>
                <a:gd name="T40" fmla="*/ 45362810 w 374"/>
                <a:gd name="T41" fmla="*/ 675401853 h 374"/>
                <a:gd name="T42" fmla="*/ 88206259 w 374"/>
                <a:gd name="T43" fmla="*/ 745966205 h 374"/>
                <a:gd name="T44" fmla="*/ 143648115 w 374"/>
                <a:gd name="T45" fmla="*/ 811490246 h 374"/>
                <a:gd name="T46" fmla="*/ 209173793 w 374"/>
                <a:gd name="T47" fmla="*/ 866933864 h 374"/>
                <a:gd name="T48" fmla="*/ 284776869 w 374"/>
                <a:gd name="T49" fmla="*/ 907256351 h 374"/>
                <a:gd name="T50" fmla="*/ 362902481 w 374"/>
                <a:gd name="T51" fmla="*/ 929938543 h 374"/>
                <a:gd name="T52" fmla="*/ 448587865 w 374"/>
                <a:gd name="T53" fmla="*/ 942538527 h 374"/>
                <a:gd name="T54" fmla="*/ 531752200 w 374"/>
                <a:gd name="T55" fmla="*/ 937498216 h 374"/>
                <a:gd name="T56" fmla="*/ 614918123 w 374"/>
                <a:gd name="T57" fmla="*/ 917336972 h 374"/>
                <a:gd name="T58" fmla="*/ 690522786 w 374"/>
                <a:gd name="T59" fmla="*/ 887095107 h 374"/>
                <a:gd name="T60" fmla="*/ 761087138 w 374"/>
                <a:gd name="T61" fmla="*/ 839212948 h 374"/>
                <a:gd name="T62" fmla="*/ 821570868 w 374"/>
                <a:gd name="T63" fmla="*/ 783769330 h 374"/>
                <a:gd name="T64" fmla="*/ 874495124 w 374"/>
                <a:gd name="T65" fmla="*/ 715724340 h 374"/>
                <a:gd name="T66" fmla="*/ 909777300 w 374"/>
                <a:gd name="T67" fmla="*/ 635079366 h 374"/>
                <a:gd name="T68" fmla="*/ 932457905 w 374"/>
                <a:gd name="T69" fmla="*/ 554434392 h 374"/>
                <a:gd name="T70" fmla="*/ 942538527 w 374"/>
                <a:gd name="T71" fmla="*/ 471270057 h 3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4"/>
                <a:gd name="T109" fmla="*/ 0 h 374"/>
                <a:gd name="T110" fmla="*/ 374 w 374"/>
                <a:gd name="T111" fmla="*/ 374 h 3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4" h="374">
                  <a:moveTo>
                    <a:pt x="374" y="187"/>
                  </a:moveTo>
                  <a:lnTo>
                    <a:pt x="370" y="154"/>
                  </a:lnTo>
                  <a:lnTo>
                    <a:pt x="361" y="120"/>
                  </a:lnTo>
                  <a:lnTo>
                    <a:pt x="347" y="90"/>
                  </a:lnTo>
                  <a:lnTo>
                    <a:pt x="326" y="63"/>
                  </a:lnTo>
                  <a:lnTo>
                    <a:pt x="302" y="41"/>
                  </a:lnTo>
                  <a:lnTo>
                    <a:pt x="274" y="22"/>
                  </a:lnTo>
                  <a:lnTo>
                    <a:pt x="244" y="10"/>
                  </a:lnTo>
                  <a:lnTo>
                    <a:pt x="211" y="2"/>
                  </a:lnTo>
                  <a:lnTo>
                    <a:pt x="178" y="0"/>
                  </a:lnTo>
                  <a:lnTo>
                    <a:pt x="144" y="5"/>
                  </a:lnTo>
                  <a:lnTo>
                    <a:pt x="113" y="14"/>
                  </a:lnTo>
                  <a:lnTo>
                    <a:pt x="83" y="30"/>
                  </a:lnTo>
                  <a:lnTo>
                    <a:pt x="57" y="52"/>
                  </a:lnTo>
                  <a:lnTo>
                    <a:pt x="35" y="78"/>
                  </a:lnTo>
                  <a:lnTo>
                    <a:pt x="18" y="106"/>
                  </a:lnTo>
                  <a:lnTo>
                    <a:pt x="7" y="138"/>
                  </a:lnTo>
                  <a:lnTo>
                    <a:pt x="0" y="170"/>
                  </a:lnTo>
                  <a:lnTo>
                    <a:pt x="0" y="204"/>
                  </a:lnTo>
                  <a:lnTo>
                    <a:pt x="7" y="236"/>
                  </a:lnTo>
                  <a:lnTo>
                    <a:pt x="18" y="268"/>
                  </a:lnTo>
                  <a:lnTo>
                    <a:pt x="35" y="296"/>
                  </a:lnTo>
                  <a:lnTo>
                    <a:pt x="57" y="322"/>
                  </a:lnTo>
                  <a:lnTo>
                    <a:pt x="83" y="344"/>
                  </a:lnTo>
                  <a:lnTo>
                    <a:pt x="113" y="360"/>
                  </a:lnTo>
                  <a:lnTo>
                    <a:pt x="144" y="369"/>
                  </a:lnTo>
                  <a:lnTo>
                    <a:pt x="178" y="374"/>
                  </a:lnTo>
                  <a:lnTo>
                    <a:pt x="211" y="372"/>
                  </a:lnTo>
                  <a:lnTo>
                    <a:pt x="244" y="364"/>
                  </a:lnTo>
                  <a:lnTo>
                    <a:pt x="274" y="352"/>
                  </a:lnTo>
                  <a:lnTo>
                    <a:pt x="302" y="333"/>
                  </a:lnTo>
                  <a:lnTo>
                    <a:pt x="326" y="311"/>
                  </a:lnTo>
                  <a:lnTo>
                    <a:pt x="347" y="284"/>
                  </a:lnTo>
                  <a:lnTo>
                    <a:pt x="361" y="252"/>
                  </a:lnTo>
                  <a:lnTo>
                    <a:pt x="370" y="220"/>
                  </a:lnTo>
                  <a:lnTo>
                    <a:pt x="374" y="187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07514" y="4248419"/>
              <a:ext cx="3461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>
                  <a:solidFill>
                    <a:srgbClr val="000000"/>
                  </a:solidFill>
                  <a:ea typeface="陔?隴闚"/>
                </a:rPr>
                <a:t>proc</a:t>
              </a:r>
              <a:endParaRPr lang="en-US" altLang="zh-CN" sz="2400" u="none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693347" y="4354872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ea typeface="陔?隴闚"/>
                </a:rPr>
                <a:t>5</a:t>
              </a:r>
              <a:endParaRPr lang="zh-CN" altLang="en-US" sz="200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83259" y="4125134"/>
              <a:ext cx="590550" cy="590550"/>
            </a:xfrm>
            <a:custGeom>
              <a:avLst/>
              <a:gdLst>
                <a:gd name="T0" fmla="*/ 937498214 w 372"/>
                <a:gd name="T1" fmla="*/ 466229745 h 372"/>
                <a:gd name="T2" fmla="*/ 929938542 w 372"/>
                <a:gd name="T3" fmla="*/ 383063724 h 372"/>
                <a:gd name="T4" fmla="*/ 904736987 w 372"/>
                <a:gd name="T5" fmla="*/ 297378439 h 372"/>
                <a:gd name="T6" fmla="*/ 869454812 w 372"/>
                <a:gd name="T7" fmla="*/ 221773776 h 372"/>
                <a:gd name="T8" fmla="*/ 819051505 w 372"/>
                <a:gd name="T9" fmla="*/ 153728737 h 372"/>
                <a:gd name="T10" fmla="*/ 758567775 w 372"/>
                <a:gd name="T11" fmla="*/ 103327191 h 372"/>
                <a:gd name="T12" fmla="*/ 685482473 w 372"/>
                <a:gd name="T13" fmla="*/ 55443444 h 372"/>
                <a:gd name="T14" fmla="*/ 609877811 w 372"/>
                <a:gd name="T15" fmla="*/ 22682199 h 372"/>
                <a:gd name="T16" fmla="*/ 526711888 w 372"/>
                <a:gd name="T17" fmla="*/ 2520950 h 372"/>
                <a:gd name="T18" fmla="*/ 443547553 w 372"/>
                <a:gd name="T19" fmla="*/ 0 h 372"/>
                <a:gd name="T20" fmla="*/ 360383118 w 372"/>
                <a:gd name="T21" fmla="*/ 10080625 h 372"/>
                <a:gd name="T22" fmla="*/ 279736557 w 372"/>
                <a:gd name="T23" fmla="*/ 35282188 h 372"/>
                <a:gd name="T24" fmla="*/ 204133433 w 372"/>
                <a:gd name="T25" fmla="*/ 75604687 h 372"/>
                <a:gd name="T26" fmla="*/ 143648115 w 372"/>
                <a:gd name="T27" fmla="*/ 131048132 h 372"/>
                <a:gd name="T28" fmla="*/ 88206258 w 372"/>
                <a:gd name="T29" fmla="*/ 191531862 h 372"/>
                <a:gd name="T30" fmla="*/ 45362810 w 372"/>
                <a:gd name="T31" fmla="*/ 262096263 h 372"/>
                <a:gd name="T32" fmla="*/ 17640300 w 372"/>
                <a:gd name="T33" fmla="*/ 342741237 h 372"/>
                <a:gd name="T34" fmla="*/ 0 w 372"/>
                <a:gd name="T35" fmla="*/ 420866948 h 372"/>
                <a:gd name="T36" fmla="*/ 0 w 372"/>
                <a:gd name="T37" fmla="*/ 509071594 h 372"/>
                <a:gd name="T38" fmla="*/ 17640300 w 372"/>
                <a:gd name="T39" fmla="*/ 589716567 h 372"/>
                <a:gd name="T40" fmla="*/ 45362810 w 372"/>
                <a:gd name="T41" fmla="*/ 670361541 h 372"/>
                <a:gd name="T42" fmla="*/ 88206258 w 372"/>
                <a:gd name="T43" fmla="*/ 740925893 h 372"/>
                <a:gd name="T44" fmla="*/ 143648115 w 372"/>
                <a:gd name="T45" fmla="*/ 803930572 h 372"/>
                <a:gd name="T46" fmla="*/ 204133433 w 372"/>
                <a:gd name="T47" fmla="*/ 861893552 h 372"/>
                <a:gd name="T48" fmla="*/ 279736557 w 372"/>
                <a:gd name="T49" fmla="*/ 899696677 h 372"/>
                <a:gd name="T50" fmla="*/ 360383118 w 372"/>
                <a:gd name="T51" fmla="*/ 924898231 h 372"/>
                <a:gd name="T52" fmla="*/ 443547553 w 372"/>
                <a:gd name="T53" fmla="*/ 937498214 h 372"/>
                <a:gd name="T54" fmla="*/ 526711888 w 372"/>
                <a:gd name="T55" fmla="*/ 932457903 h 372"/>
                <a:gd name="T56" fmla="*/ 609877811 w 372"/>
                <a:gd name="T57" fmla="*/ 912296660 h 372"/>
                <a:gd name="T58" fmla="*/ 685482473 w 372"/>
                <a:gd name="T59" fmla="*/ 882054795 h 372"/>
                <a:gd name="T60" fmla="*/ 758567775 w 372"/>
                <a:gd name="T61" fmla="*/ 834172636 h 372"/>
                <a:gd name="T62" fmla="*/ 819051505 w 372"/>
                <a:gd name="T63" fmla="*/ 776208069 h 372"/>
                <a:gd name="T64" fmla="*/ 869454812 w 372"/>
                <a:gd name="T65" fmla="*/ 708164666 h 372"/>
                <a:gd name="T66" fmla="*/ 904736987 w 372"/>
                <a:gd name="T67" fmla="*/ 630039054 h 372"/>
                <a:gd name="T68" fmla="*/ 929938542 w 372"/>
                <a:gd name="T69" fmla="*/ 549394081 h 372"/>
                <a:gd name="T70" fmla="*/ 937498214 w 372"/>
                <a:gd name="T71" fmla="*/ 466229745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2"/>
                <a:gd name="T109" fmla="*/ 0 h 372"/>
                <a:gd name="T110" fmla="*/ 372 w 37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2" h="372">
                  <a:moveTo>
                    <a:pt x="372" y="185"/>
                  </a:moveTo>
                  <a:lnTo>
                    <a:pt x="369" y="152"/>
                  </a:lnTo>
                  <a:lnTo>
                    <a:pt x="359" y="118"/>
                  </a:lnTo>
                  <a:lnTo>
                    <a:pt x="345" y="88"/>
                  </a:lnTo>
                  <a:lnTo>
                    <a:pt x="325" y="61"/>
                  </a:lnTo>
                  <a:lnTo>
                    <a:pt x="301" y="41"/>
                  </a:lnTo>
                  <a:lnTo>
                    <a:pt x="272" y="22"/>
                  </a:lnTo>
                  <a:lnTo>
                    <a:pt x="242" y="9"/>
                  </a:lnTo>
                  <a:lnTo>
                    <a:pt x="209" y="1"/>
                  </a:lnTo>
                  <a:lnTo>
                    <a:pt x="176" y="0"/>
                  </a:lnTo>
                  <a:lnTo>
                    <a:pt x="143" y="4"/>
                  </a:lnTo>
                  <a:lnTo>
                    <a:pt x="111" y="14"/>
                  </a:lnTo>
                  <a:lnTo>
                    <a:pt x="81" y="30"/>
                  </a:lnTo>
                  <a:lnTo>
                    <a:pt x="57" y="52"/>
                  </a:lnTo>
                  <a:lnTo>
                    <a:pt x="35" y="76"/>
                  </a:lnTo>
                  <a:lnTo>
                    <a:pt x="18" y="104"/>
                  </a:lnTo>
                  <a:lnTo>
                    <a:pt x="7" y="136"/>
                  </a:lnTo>
                  <a:lnTo>
                    <a:pt x="0" y="167"/>
                  </a:lnTo>
                  <a:lnTo>
                    <a:pt x="0" y="202"/>
                  </a:lnTo>
                  <a:lnTo>
                    <a:pt x="7" y="234"/>
                  </a:lnTo>
                  <a:lnTo>
                    <a:pt x="18" y="266"/>
                  </a:lnTo>
                  <a:lnTo>
                    <a:pt x="35" y="294"/>
                  </a:lnTo>
                  <a:lnTo>
                    <a:pt x="57" y="319"/>
                  </a:lnTo>
                  <a:lnTo>
                    <a:pt x="81" y="342"/>
                  </a:lnTo>
                  <a:lnTo>
                    <a:pt x="111" y="357"/>
                  </a:lnTo>
                  <a:lnTo>
                    <a:pt x="143" y="367"/>
                  </a:lnTo>
                  <a:lnTo>
                    <a:pt x="176" y="372"/>
                  </a:lnTo>
                  <a:lnTo>
                    <a:pt x="209" y="370"/>
                  </a:lnTo>
                  <a:lnTo>
                    <a:pt x="242" y="362"/>
                  </a:lnTo>
                  <a:lnTo>
                    <a:pt x="272" y="350"/>
                  </a:lnTo>
                  <a:lnTo>
                    <a:pt x="301" y="331"/>
                  </a:lnTo>
                  <a:lnTo>
                    <a:pt x="325" y="308"/>
                  </a:lnTo>
                  <a:lnTo>
                    <a:pt x="345" y="281"/>
                  </a:lnTo>
                  <a:lnTo>
                    <a:pt x="359" y="250"/>
                  </a:lnTo>
                  <a:lnTo>
                    <a:pt x="369" y="218"/>
                  </a:lnTo>
                  <a:lnTo>
                    <a:pt x="372" y="185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035440" y="4248419"/>
              <a:ext cx="34618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400" u="none" dirty="0">
                  <a:solidFill>
                    <a:srgbClr val="000000"/>
                  </a:solidFill>
                  <a:ea typeface="陔?隴闚"/>
                </a:rPr>
                <a:t>proc</a:t>
              </a:r>
              <a:endParaRPr lang="en-US" altLang="zh-CN" sz="2400" u="none" dirty="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6419684" y="4343035"/>
              <a:ext cx="705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ea typeface="陔?隴闚"/>
                </a:rPr>
                <a:t>n</a:t>
              </a:r>
              <a:endParaRPr lang="en-US" altLang="zh-CN" sz="200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1454122" y="3320282"/>
              <a:ext cx="760424" cy="7032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04909" y="3967972"/>
              <a:ext cx="112713" cy="128587"/>
            </a:xfrm>
            <a:custGeom>
              <a:avLst/>
              <a:gdLst>
                <a:gd name="T0" fmla="*/ 0 w 71"/>
                <a:gd name="T1" fmla="*/ 204131041 h 81"/>
                <a:gd name="T2" fmla="*/ 22682297 w 71"/>
                <a:gd name="T3" fmla="*/ 0 h 81"/>
                <a:gd name="T4" fmla="*/ 40322674 w 71"/>
                <a:gd name="T5" fmla="*/ 17640231 h 81"/>
                <a:gd name="T6" fmla="*/ 42843634 w 71"/>
                <a:gd name="T7" fmla="*/ 27720819 h 81"/>
                <a:gd name="T8" fmla="*/ 75605015 w 71"/>
                <a:gd name="T9" fmla="*/ 60483517 h 81"/>
                <a:gd name="T10" fmla="*/ 88206641 w 71"/>
                <a:gd name="T11" fmla="*/ 65523808 h 81"/>
                <a:gd name="T12" fmla="*/ 95766346 w 71"/>
                <a:gd name="T13" fmla="*/ 73083451 h 81"/>
                <a:gd name="T14" fmla="*/ 103327639 w 71"/>
                <a:gd name="T15" fmla="*/ 75604390 h 81"/>
                <a:gd name="T16" fmla="*/ 115927702 w 71"/>
                <a:gd name="T17" fmla="*/ 80644681 h 81"/>
                <a:gd name="T18" fmla="*/ 123488994 w 71"/>
                <a:gd name="T19" fmla="*/ 88204324 h 81"/>
                <a:gd name="T20" fmla="*/ 136089032 w 71"/>
                <a:gd name="T21" fmla="*/ 93244615 h 81"/>
                <a:gd name="T22" fmla="*/ 146169698 w 71"/>
                <a:gd name="T23" fmla="*/ 93244615 h 81"/>
                <a:gd name="T24" fmla="*/ 153730990 w 71"/>
                <a:gd name="T25" fmla="*/ 95765554 h 81"/>
                <a:gd name="T26" fmla="*/ 166331028 w 71"/>
                <a:gd name="T27" fmla="*/ 100805845 h 81"/>
                <a:gd name="T28" fmla="*/ 178932654 w 71"/>
                <a:gd name="T29" fmla="*/ 100805845 h 81"/>
                <a:gd name="T30" fmla="*/ 0 w 71"/>
                <a:gd name="T31" fmla="*/ 204131041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81"/>
                <a:gd name="T50" fmla="*/ 71 w 71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81">
                  <a:moveTo>
                    <a:pt x="0" y="81"/>
                  </a:moveTo>
                  <a:lnTo>
                    <a:pt x="9" y="0"/>
                  </a:lnTo>
                  <a:lnTo>
                    <a:pt x="16" y="7"/>
                  </a:lnTo>
                  <a:lnTo>
                    <a:pt x="17" y="11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8" y="29"/>
                  </a:lnTo>
                  <a:lnTo>
                    <a:pt x="41" y="30"/>
                  </a:lnTo>
                  <a:lnTo>
                    <a:pt x="46" y="32"/>
                  </a:lnTo>
                  <a:lnTo>
                    <a:pt x="49" y="35"/>
                  </a:lnTo>
                  <a:lnTo>
                    <a:pt x="54" y="37"/>
                  </a:lnTo>
                  <a:lnTo>
                    <a:pt x="58" y="37"/>
                  </a:lnTo>
                  <a:lnTo>
                    <a:pt x="61" y="38"/>
                  </a:lnTo>
                  <a:lnTo>
                    <a:pt x="66" y="40"/>
                  </a:lnTo>
                  <a:lnTo>
                    <a:pt x="71" y="4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2197072" y="3463158"/>
              <a:ext cx="160350" cy="5476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44684" y="3971147"/>
              <a:ext cx="112713" cy="125412"/>
            </a:xfrm>
            <a:custGeom>
              <a:avLst/>
              <a:gdLst>
                <a:gd name="T0" fmla="*/ 55443684 w 71"/>
                <a:gd name="T1" fmla="*/ 199090729 h 79"/>
                <a:gd name="T2" fmla="*/ 0 w 71"/>
                <a:gd name="T3" fmla="*/ 0 h 79"/>
                <a:gd name="T4" fmla="*/ 12601629 w 71"/>
                <a:gd name="T5" fmla="*/ 7559645 h 79"/>
                <a:gd name="T6" fmla="*/ 20161337 w 71"/>
                <a:gd name="T7" fmla="*/ 12599935 h 79"/>
                <a:gd name="T8" fmla="*/ 27722636 w 71"/>
                <a:gd name="T9" fmla="*/ 20161168 h 79"/>
                <a:gd name="T10" fmla="*/ 40322674 w 71"/>
                <a:gd name="T11" fmla="*/ 22680520 h 79"/>
                <a:gd name="T12" fmla="*/ 47883967 w 71"/>
                <a:gd name="T13" fmla="*/ 27720816 h 79"/>
                <a:gd name="T14" fmla="*/ 83166308 w 71"/>
                <a:gd name="T15" fmla="*/ 40322336 h 79"/>
                <a:gd name="T16" fmla="*/ 93246973 w 71"/>
                <a:gd name="T17" fmla="*/ 40322336 h 79"/>
                <a:gd name="T18" fmla="*/ 103327639 w 71"/>
                <a:gd name="T19" fmla="*/ 42841688 h 79"/>
                <a:gd name="T20" fmla="*/ 161290696 w 71"/>
                <a:gd name="T21" fmla="*/ 42841688 h 79"/>
                <a:gd name="T22" fmla="*/ 171371361 w 71"/>
                <a:gd name="T23" fmla="*/ 40322336 h 79"/>
                <a:gd name="T24" fmla="*/ 178932654 w 71"/>
                <a:gd name="T25" fmla="*/ 35282046 h 79"/>
                <a:gd name="T26" fmla="*/ 55443684 w 71"/>
                <a:gd name="T27" fmla="*/ 199090729 h 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"/>
                <a:gd name="T43" fmla="*/ 0 h 79"/>
                <a:gd name="T44" fmla="*/ 71 w 71"/>
                <a:gd name="T45" fmla="*/ 79 h 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" h="79">
                  <a:moveTo>
                    <a:pt x="22" y="79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8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41" y="17"/>
                  </a:lnTo>
                  <a:lnTo>
                    <a:pt x="64" y="17"/>
                  </a:lnTo>
                  <a:lnTo>
                    <a:pt x="68" y="16"/>
                  </a:lnTo>
                  <a:lnTo>
                    <a:pt x="71" y="14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571868" y="3534596"/>
              <a:ext cx="146029" cy="495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651222" y="3974322"/>
              <a:ext cx="115887" cy="125412"/>
            </a:xfrm>
            <a:custGeom>
              <a:avLst/>
              <a:gdLst>
                <a:gd name="T0" fmla="*/ 123486328 w 73"/>
                <a:gd name="T1" fmla="*/ 199090729 h 79"/>
                <a:gd name="T2" fmla="*/ 0 w 73"/>
                <a:gd name="T3" fmla="*/ 35282046 h 79"/>
                <a:gd name="T4" fmla="*/ 12599931 w 73"/>
                <a:gd name="T5" fmla="*/ 37801397 h 79"/>
                <a:gd name="T6" fmla="*/ 25201449 w 73"/>
                <a:gd name="T7" fmla="*/ 37801397 h 79"/>
                <a:gd name="T8" fmla="*/ 35282033 w 73"/>
                <a:gd name="T9" fmla="*/ 42841688 h 79"/>
                <a:gd name="T10" fmla="*/ 80644643 w 73"/>
                <a:gd name="T11" fmla="*/ 42841688 h 79"/>
                <a:gd name="T12" fmla="*/ 93244571 w 73"/>
                <a:gd name="T13" fmla="*/ 37801397 h 79"/>
                <a:gd name="T14" fmla="*/ 100805798 w 73"/>
                <a:gd name="T15" fmla="*/ 37801397 h 79"/>
                <a:gd name="T16" fmla="*/ 123486328 w 73"/>
                <a:gd name="T17" fmla="*/ 30241755 h 79"/>
                <a:gd name="T18" fmla="*/ 131047554 w 73"/>
                <a:gd name="T19" fmla="*/ 27720816 h 79"/>
                <a:gd name="T20" fmla="*/ 143647482 w 73"/>
                <a:gd name="T21" fmla="*/ 22680520 h 79"/>
                <a:gd name="T22" fmla="*/ 151208709 w 73"/>
                <a:gd name="T23" fmla="*/ 17640229 h 79"/>
                <a:gd name="T24" fmla="*/ 163808637 w 73"/>
                <a:gd name="T25" fmla="*/ 15120878 h 79"/>
                <a:gd name="T26" fmla="*/ 171369864 w 73"/>
                <a:gd name="T27" fmla="*/ 7559645 h 79"/>
                <a:gd name="T28" fmla="*/ 183969791 w 73"/>
                <a:gd name="T29" fmla="*/ 0 h 79"/>
                <a:gd name="T30" fmla="*/ 123486328 w 73"/>
                <a:gd name="T31" fmla="*/ 199090729 h 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79"/>
                <a:gd name="T50" fmla="*/ 73 w 73"/>
                <a:gd name="T51" fmla="*/ 79 h 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79">
                  <a:moveTo>
                    <a:pt x="49" y="79"/>
                  </a:moveTo>
                  <a:lnTo>
                    <a:pt x="0" y="14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14" y="17"/>
                  </a:lnTo>
                  <a:lnTo>
                    <a:pt x="32" y="17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9" y="12"/>
                  </a:lnTo>
                  <a:lnTo>
                    <a:pt x="52" y="11"/>
                  </a:lnTo>
                  <a:lnTo>
                    <a:pt x="57" y="9"/>
                  </a:lnTo>
                  <a:lnTo>
                    <a:pt x="60" y="7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73" y="0"/>
                  </a:lnTo>
                  <a:lnTo>
                    <a:pt x="49" y="79"/>
                  </a:lnTo>
                  <a:close/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786182" y="3391720"/>
              <a:ext cx="706414" cy="6318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429097" y="3967972"/>
              <a:ext cx="111125" cy="128587"/>
            </a:xfrm>
            <a:custGeom>
              <a:avLst/>
              <a:gdLst>
                <a:gd name="T0" fmla="*/ 176410910 w 70"/>
                <a:gd name="T1" fmla="*/ 204131041 h 81"/>
                <a:gd name="T2" fmla="*/ 0 w 70"/>
                <a:gd name="T3" fmla="*/ 100805845 h 81"/>
                <a:gd name="T4" fmla="*/ 10080624 w 70"/>
                <a:gd name="T5" fmla="*/ 95765554 h 81"/>
                <a:gd name="T6" fmla="*/ 20161247 w 70"/>
                <a:gd name="T7" fmla="*/ 95765554 h 81"/>
                <a:gd name="T8" fmla="*/ 45362805 w 70"/>
                <a:gd name="T9" fmla="*/ 88204324 h 81"/>
                <a:gd name="T10" fmla="*/ 52922489 w 70"/>
                <a:gd name="T11" fmla="*/ 85684972 h 81"/>
                <a:gd name="T12" fmla="*/ 65524059 w 70"/>
                <a:gd name="T13" fmla="*/ 80644681 h 81"/>
                <a:gd name="T14" fmla="*/ 73083730 w 70"/>
                <a:gd name="T15" fmla="*/ 75604390 h 81"/>
                <a:gd name="T16" fmla="*/ 85685300 w 70"/>
                <a:gd name="T17" fmla="*/ 73083451 h 81"/>
                <a:gd name="T18" fmla="*/ 100806231 w 70"/>
                <a:gd name="T19" fmla="*/ 57962578 h 81"/>
                <a:gd name="T20" fmla="*/ 108365927 w 70"/>
                <a:gd name="T21" fmla="*/ 52922287 h 81"/>
                <a:gd name="T22" fmla="*/ 133567479 w 70"/>
                <a:gd name="T23" fmla="*/ 27720819 h 81"/>
                <a:gd name="T24" fmla="*/ 141128738 w 70"/>
                <a:gd name="T25" fmla="*/ 17640231 h 81"/>
                <a:gd name="T26" fmla="*/ 148688410 w 70"/>
                <a:gd name="T27" fmla="*/ 10080585 h 81"/>
                <a:gd name="T28" fmla="*/ 153728720 w 70"/>
                <a:gd name="T29" fmla="*/ 0 h 81"/>
                <a:gd name="T30" fmla="*/ 176410910 w 70"/>
                <a:gd name="T31" fmla="*/ 204131041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81"/>
                <a:gd name="T50" fmla="*/ 70 w 70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81">
                  <a:moveTo>
                    <a:pt x="70" y="81"/>
                  </a:moveTo>
                  <a:lnTo>
                    <a:pt x="0" y="40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8" y="35"/>
                  </a:lnTo>
                  <a:lnTo>
                    <a:pt x="21" y="34"/>
                  </a:lnTo>
                  <a:lnTo>
                    <a:pt x="26" y="32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40" y="23"/>
                  </a:lnTo>
                  <a:lnTo>
                    <a:pt x="43" y="21"/>
                  </a:lnTo>
                  <a:lnTo>
                    <a:pt x="53" y="11"/>
                  </a:lnTo>
                  <a:lnTo>
                    <a:pt x="56" y="7"/>
                  </a:lnTo>
                  <a:lnTo>
                    <a:pt x="59" y="4"/>
                  </a:lnTo>
                  <a:lnTo>
                    <a:pt x="61" y="0"/>
                  </a:lnTo>
                  <a:lnTo>
                    <a:pt x="70" y="81"/>
                  </a:lnTo>
                  <a:close/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5786447" y="3463158"/>
              <a:ext cx="380962" cy="5556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102322" y="3974322"/>
              <a:ext cx="107950" cy="127000"/>
            </a:xfrm>
            <a:custGeom>
              <a:avLst/>
              <a:gdLst>
                <a:gd name="T0" fmla="*/ 143648098 w 68"/>
                <a:gd name="T1" fmla="*/ 201612473 h 80"/>
                <a:gd name="T2" fmla="*/ 0 w 68"/>
                <a:gd name="T3" fmla="*/ 57962803 h 80"/>
                <a:gd name="T4" fmla="*/ 10080624 w 68"/>
                <a:gd name="T5" fmla="*/ 63003113 h 80"/>
                <a:gd name="T6" fmla="*/ 47882166 w 68"/>
                <a:gd name="T7" fmla="*/ 63003113 h 80"/>
                <a:gd name="T8" fmla="*/ 55443437 w 68"/>
                <a:gd name="T9" fmla="*/ 57962803 h 80"/>
                <a:gd name="T10" fmla="*/ 68043419 w 68"/>
                <a:gd name="T11" fmla="*/ 57962803 h 80"/>
                <a:gd name="T12" fmla="*/ 90725609 w 68"/>
                <a:gd name="T13" fmla="*/ 50403118 h 80"/>
                <a:gd name="T14" fmla="*/ 98285281 w 68"/>
                <a:gd name="T15" fmla="*/ 50403118 h 80"/>
                <a:gd name="T16" fmla="*/ 110886875 w 68"/>
                <a:gd name="T17" fmla="*/ 47883757 h 80"/>
                <a:gd name="T18" fmla="*/ 118446546 w 68"/>
                <a:gd name="T19" fmla="*/ 37801548 h 80"/>
                <a:gd name="T20" fmla="*/ 131048116 w 68"/>
                <a:gd name="T21" fmla="*/ 35282186 h 80"/>
                <a:gd name="T22" fmla="*/ 138607787 w 68"/>
                <a:gd name="T23" fmla="*/ 27720927 h 80"/>
                <a:gd name="T24" fmla="*/ 146169047 w 68"/>
                <a:gd name="T25" fmla="*/ 22682198 h 80"/>
                <a:gd name="T26" fmla="*/ 171370598 w 68"/>
                <a:gd name="T27" fmla="*/ 0 h 80"/>
                <a:gd name="T28" fmla="*/ 143648098 w 68"/>
                <a:gd name="T29" fmla="*/ 201612473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80"/>
                <a:gd name="T47" fmla="*/ 68 w 6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80">
                  <a:moveTo>
                    <a:pt x="57" y="80"/>
                  </a:moveTo>
                  <a:lnTo>
                    <a:pt x="0" y="23"/>
                  </a:lnTo>
                  <a:lnTo>
                    <a:pt x="4" y="25"/>
                  </a:lnTo>
                  <a:lnTo>
                    <a:pt x="19" y="25"/>
                  </a:lnTo>
                  <a:lnTo>
                    <a:pt x="22" y="23"/>
                  </a:lnTo>
                  <a:lnTo>
                    <a:pt x="27" y="23"/>
                  </a:lnTo>
                  <a:lnTo>
                    <a:pt x="36" y="20"/>
                  </a:lnTo>
                  <a:lnTo>
                    <a:pt x="39" y="20"/>
                  </a:lnTo>
                  <a:lnTo>
                    <a:pt x="44" y="19"/>
                  </a:lnTo>
                  <a:lnTo>
                    <a:pt x="47" y="15"/>
                  </a:lnTo>
                  <a:lnTo>
                    <a:pt x="52" y="14"/>
                  </a:lnTo>
                  <a:lnTo>
                    <a:pt x="55" y="11"/>
                  </a:lnTo>
                  <a:lnTo>
                    <a:pt x="58" y="9"/>
                  </a:lnTo>
                  <a:lnTo>
                    <a:pt x="68" y="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2714612" y="3463158"/>
              <a:ext cx="261922" cy="5476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916209" y="3967972"/>
              <a:ext cx="107950" cy="128587"/>
            </a:xfrm>
            <a:custGeom>
              <a:avLst/>
              <a:gdLst>
                <a:gd name="T0" fmla="*/ 136088426 w 68"/>
                <a:gd name="T1" fmla="*/ 204131041 h 81"/>
                <a:gd name="T2" fmla="*/ 0 w 68"/>
                <a:gd name="T3" fmla="*/ 52922287 h 81"/>
                <a:gd name="T4" fmla="*/ 12599985 w 68"/>
                <a:gd name="T5" fmla="*/ 52922287 h 81"/>
                <a:gd name="T6" fmla="*/ 22680609 w 68"/>
                <a:gd name="T7" fmla="*/ 57962578 h 81"/>
                <a:gd name="T8" fmla="*/ 50403115 w 68"/>
                <a:gd name="T9" fmla="*/ 57962578 h 81"/>
                <a:gd name="T10" fmla="*/ 63003109 w 68"/>
                <a:gd name="T11" fmla="*/ 52922287 h 81"/>
                <a:gd name="T12" fmla="*/ 75604678 w 68"/>
                <a:gd name="T13" fmla="*/ 52922287 h 81"/>
                <a:gd name="T14" fmla="*/ 83165937 w 68"/>
                <a:gd name="T15" fmla="*/ 47881983 h 81"/>
                <a:gd name="T16" fmla="*/ 95765919 w 68"/>
                <a:gd name="T17" fmla="*/ 45362631 h 81"/>
                <a:gd name="T18" fmla="*/ 105846565 w 68"/>
                <a:gd name="T19" fmla="*/ 45362631 h 81"/>
                <a:gd name="T20" fmla="*/ 115927185 w 68"/>
                <a:gd name="T21" fmla="*/ 37801401 h 81"/>
                <a:gd name="T22" fmla="*/ 126007806 w 68"/>
                <a:gd name="T23" fmla="*/ 32761110 h 81"/>
                <a:gd name="T24" fmla="*/ 136088426 w 68"/>
                <a:gd name="T25" fmla="*/ 27720819 h 81"/>
                <a:gd name="T26" fmla="*/ 146169047 w 68"/>
                <a:gd name="T27" fmla="*/ 20161170 h 81"/>
                <a:gd name="T28" fmla="*/ 153728718 w 68"/>
                <a:gd name="T29" fmla="*/ 17640231 h 81"/>
                <a:gd name="T30" fmla="*/ 171370598 w 68"/>
                <a:gd name="T31" fmla="*/ 0 h 81"/>
                <a:gd name="T32" fmla="*/ 136088426 w 68"/>
                <a:gd name="T33" fmla="*/ 20413104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81"/>
                <a:gd name="T53" fmla="*/ 68 w 68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81">
                  <a:moveTo>
                    <a:pt x="54" y="81"/>
                  </a:moveTo>
                  <a:lnTo>
                    <a:pt x="0" y="21"/>
                  </a:lnTo>
                  <a:lnTo>
                    <a:pt x="5" y="21"/>
                  </a:lnTo>
                  <a:lnTo>
                    <a:pt x="9" y="23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0" y="21"/>
                  </a:lnTo>
                  <a:lnTo>
                    <a:pt x="33" y="19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4" y="11"/>
                  </a:lnTo>
                  <a:lnTo>
                    <a:pt x="58" y="8"/>
                  </a:lnTo>
                  <a:lnTo>
                    <a:pt x="61" y="7"/>
                  </a:lnTo>
                  <a:lnTo>
                    <a:pt x="68" y="0"/>
                  </a:lnTo>
                  <a:lnTo>
                    <a:pt x="54" y="81"/>
                  </a:lnTo>
                  <a:close/>
                </a:path>
              </a:pathLst>
            </a:custGeom>
            <a:solidFill>
              <a:schemeClr val="tx1"/>
            </a:solidFill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7947" y="3126604"/>
              <a:ext cx="128587" cy="128587"/>
            </a:xfrm>
            <a:custGeom>
              <a:avLst/>
              <a:gdLst>
                <a:gd name="T0" fmla="*/ 204131041 w 81"/>
                <a:gd name="T1" fmla="*/ 105846161 h 81"/>
                <a:gd name="T2" fmla="*/ 196571399 w 81"/>
                <a:gd name="T3" fmla="*/ 65523808 h 81"/>
                <a:gd name="T4" fmla="*/ 176410235 w 81"/>
                <a:gd name="T5" fmla="*/ 32761110 h 81"/>
                <a:gd name="T6" fmla="*/ 141128198 w 81"/>
                <a:gd name="T7" fmla="*/ 10080585 h 81"/>
                <a:gd name="T8" fmla="*/ 103325197 w 81"/>
                <a:gd name="T9" fmla="*/ 0 h 81"/>
                <a:gd name="T10" fmla="*/ 65523808 w 81"/>
                <a:gd name="T11" fmla="*/ 10080585 h 81"/>
                <a:gd name="T12" fmla="*/ 32761110 w 81"/>
                <a:gd name="T13" fmla="*/ 32761110 h 81"/>
                <a:gd name="T14" fmla="*/ 7559646 w 81"/>
                <a:gd name="T15" fmla="*/ 65523808 h 81"/>
                <a:gd name="T16" fmla="*/ 0 w 81"/>
                <a:gd name="T17" fmla="*/ 105846161 h 81"/>
                <a:gd name="T18" fmla="*/ 7559646 w 81"/>
                <a:gd name="T19" fmla="*/ 141128198 h 81"/>
                <a:gd name="T20" fmla="*/ 32761110 w 81"/>
                <a:gd name="T21" fmla="*/ 176410235 h 81"/>
                <a:gd name="T22" fmla="*/ 65523808 w 81"/>
                <a:gd name="T23" fmla="*/ 196571399 h 81"/>
                <a:gd name="T24" fmla="*/ 103325197 w 81"/>
                <a:gd name="T25" fmla="*/ 204131041 h 81"/>
                <a:gd name="T26" fmla="*/ 141128198 w 81"/>
                <a:gd name="T27" fmla="*/ 196571399 h 81"/>
                <a:gd name="T28" fmla="*/ 176410235 w 81"/>
                <a:gd name="T29" fmla="*/ 176410235 h 81"/>
                <a:gd name="T30" fmla="*/ 196571399 w 81"/>
                <a:gd name="T31" fmla="*/ 141128198 h 81"/>
                <a:gd name="T32" fmla="*/ 204131041 w 81"/>
                <a:gd name="T33" fmla="*/ 10584616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2"/>
                  </a:moveTo>
                  <a:lnTo>
                    <a:pt x="78" y="26"/>
                  </a:lnTo>
                  <a:lnTo>
                    <a:pt x="70" y="13"/>
                  </a:lnTo>
                  <a:lnTo>
                    <a:pt x="56" y="4"/>
                  </a:lnTo>
                  <a:lnTo>
                    <a:pt x="41" y="0"/>
                  </a:lnTo>
                  <a:lnTo>
                    <a:pt x="26" y="4"/>
                  </a:lnTo>
                  <a:lnTo>
                    <a:pt x="13" y="13"/>
                  </a:lnTo>
                  <a:lnTo>
                    <a:pt x="3" y="26"/>
                  </a:lnTo>
                  <a:lnTo>
                    <a:pt x="0" y="42"/>
                  </a:lnTo>
                  <a:lnTo>
                    <a:pt x="3" y="56"/>
                  </a:lnTo>
                  <a:lnTo>
                    <a:pt x="13" y="70"/>
                  </a:lnTo>
                  <a:lnTo>
                    <a:pt x="26" y="78"/>
                  </a:lnTo>
                  <a:lnTo>
                    <a:pt x="41" y="81"/>
                  </a:lnTo>
                  <a:lnTo>
                    <a:pt x="56" y="78"/>
                  </a:lnTo>
                  <a:lnTo>
                    <a:pt x="70" y="70"/>
                  </a:lnTo>
                  <a:lnTo>
                    <a:pt x="78" y="56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419572" y="3126604"/>
              <a:ext cx="128587" cy="128587"/>
            </a:xfrm>
            <a:custGeom>
              <a:avLst/>
              <a:gdLst>
                <a:gd name="T0" fmla="*/ 204131041 w 81"/>
                <a:gd name="T1" fmla="*/ 105846161 h 81"/>
                <a:gd name="T2" fmla="*/ 196571399 w 81"/>
                <a:gd name="T3" fmla="*/ 65523808 h 81"/>
                <a:gd name="T4" fmla="*/ 171369944 w 81"/>
                <a:gd name="T5" fmla="*/ 32761110 h 81"/>
                <a:gd name="T6" fmla="*/ 138607258 w 81"/>
                <a:gd name="T7" fmla="*/ 10080585 h 81"/>
                <a:gd name="T8" fmla="*/ 100805845 w 81"/>
                <a:gd name="T9" fmla="*/ 0 h 81"/>
                <a:gd name="T10" fmla="*/ 63002869 w 81"/>
                <a:gd name="T11" fmla="*/ 10080585 h 81"/>
                <a:gd name="T12" fmla="*/ 32761110 w 81"/>
                <a:gd name="T13" fmla="*/ 32761110 h 81"/>
                <a:gd name="T14" fmla="*/ 7559646 w 81"/>
                <a:gd name="T15" fmla="*/ 65523808 h 81"/>
                <a:gd name="T16" fmla="*/ 0 w 81"/>
                <a:gd name="T17" fmla="*/ 105846161 h 81"/>
                <a:gd name="T18" fmla="*/ 7559646 w 81"/>
                <a:gd name="T19" fmla="*/ 141128198 h 81"/>
                <a:gd name="T20" fmla="*/ 32761110 w 81"/>
                <a:gd name="T21" fmla="*/ 176410235 h 81"/>
                <a:gd name="T22" fmla="*/ 63002869 w 81"/>
                <a:gd name="T23" fmla="*/ 196571399 h 81"/>
                <a:gd name="T24" fmla="*/ 100805845 w 81"/>
                <a:gd name="T25" fmla="*/ 204131041 h 81"/>
                <a:gd name="T26" fmla="*/ 138607258 w 81"/>
                <a:gd name="T27" fmla="*/ 196571399 h 81"/>
                <a:gd name="T28" fmla="*/ 171369944 w 81"/>
                <a:gd name="T29" fmla="*/ 176410235 h 81"/>
                <a:gd name="T30" fmla="*/ 196571399 w 81"/>
                <a:gd name="T31" fmla="*/ 141128198 h 81"/>
                <a:gd name="T32" fmla="*/ 204131041 w 81"/>
                <a:gd name="T33" fmla="*/ 10584616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1"/>
                <a:gd name="T53" fmla="*/ 81 w 81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1">
                  <a:moveTo>
                    <a:pt x="81" y="42"/>
                  </a:moveTo>
                  <a:lnTo>
                    <a:pt x="78" y="26"/>
                  </a:lnTo>
                  <a:lnTo>
                    <a:pt x="68" y="13"/>
                  </a:lnTo>
                  <a:lnTo>
                    <a:pt x="55" y="4"/>
                  </a:lnTo>
                  <a:lnTo>
                    <a:pt x="40" y="0"/>
                  </a:lnTo>
                  <a:lnTo>
                    <a:pt x="25" y="4"/>
                  </a:lnTo>
                  <a:lnTo>
                    <a:pt x="13" y="13"/>
                  </a:lnTo>
                  <a:lnTo>
                    <a:pt x="3" y="26"/>
                  </a:lnTo>
                  <a:lnTo>
                    <a:pt x="0" y="42"/>
                  </a:lnTo>
                  <a:lnTo>
                    <a:pt x="3" y="56"/>
                  </a:lnTo>
                  <a:lnTo>
                    <a:pt x="13" y="70"/>
                  </a:lnTo>
                  <a:lnTo>
                    <a:pt x="25" y="78"/>
                  </a:lnTo>
                  <a:lnTo>
                    <a:pt x="40" y="81"/>
                  </a:lnTo>
                  <a:lnTo>
                    <a:pt x="55" y="78"/>
                  </a:lnTo>
                  <a:lnTo>
                    <a:pt x="68" y="70"/>
                  </a:lnTo>
                  <a:lnTo>
                    <a:pt x="78" y="56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713259" y="3126604"/>
              <a:ext cx="125413" cy="128587"/>
            </a:xfrm>
            <a:custGeom>
              <a:avLst/>
              <a:gdLst>
                <a:gd name="T0" fmla="*/ 199093904 w 79"/>
                <a:gd name="T1" fmla="*/ 105846161 h 81"/>
                <a:gd name="T2" fmla="*/ 191532614 w 79"/>
                <a:gd name="T3" fmla="*/ 65523808 h 81"/>
                <a:gd name="T4" fmla="*/ 171371292 w 79"/>
                <a:gd name="T5" fmla="*/ 32761110 h 81"/>
                <a:gd name="T6" fmla="*/ 138609936 w 79"/>
                <a:gd name="T7" fmla="*/ 10080585 h 81"/>
                <a:gd name="T8" fmla="*/ 100806638 w 79"/>
                <a:gd name="T9" fmla="*/ 0 h 81"/>
                <a:gd name="T10" fmla="*/ 60483993 w 79"/>
                <a:gd name="T11" fmla="*/ 10080585 h 81"/>
                <a:gd name="T12" fmla="*/ 27722625 w 79"/>
                <a:gd name="T13" fmla="*/ 32761110 h 81"/>
                <a:gd name="T14" fmla="*/ 7561293 w 79"/>
                <a:gd name="T15" fmla="*/ 65523808 h 81"/>
                <a:gd name="T16" fmla="*/ 0 w 79"/>
                <a:gd name="T17" fmla="*/ 105846161 h 81"/>
                <a:gd name="T18" fmla="*/ 7561293 w 79"/>
                <a:gd name="T19" fmla="*/ 141128198 h 81"/>
                <a:gd name="T20" fmla="*/ 27722625 w 79"/>
                <a:gd name="T21" fmla="*/ 176410235 h 81"/>
                <a:gd name="T22" fmla="*/ 60483993 w 79"/>
                <a:gd name="T23" fmla="*/ 196571399 h 81"/>
                <a:gd name="T24" fmla="*/ 100806638 w 79"/>
                <a:gd name="T25" fmla="*/ 204131041 h 81"/>
                <a:gd name="T26" fmla="*/ 138609936 w 79"/>
                <a:gd name="T27" fmla="*/ 196571399 h 81"/>
                <a:gd name="T28" fmla="*/ 171371292 w 79"/>
                <a:gd name="T29" fmla="*/ 176410235 h 81"/>
                <a:gd name="T30" fmla="*/ 191532614 w 79"/>
                <a:gd name="T31" fmla="*/ 141128198 h 81"/>
                <a:gd name="T32" fmla="*/ 199093904 w 79"/>
                <a:gd name="T33" fmla="*/ 10584616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79" y="42"/>
                  </a:moveTo>
                  <a:lnTo>
                    <a:pt x="76" y="26"/>
                  </a:lnTo>
                  <a:lnTo>
                    <a:pt x="68" y="13"/>
                  </a:lnTo>
                  <a:lnTo>
                    <a:pt x="55" y="4"/>
                  </a:lnTo>
                  <a:lnTo>
                    <a:pt x="40" y="0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3" y="26"/>
                  </a:lnTo>
                  <a:lnTo>
                    <a:pt x="0" y="42"/>
                  </a:lnTo>
                  <a:lnTo>
                    <a:pt x="3" y="56"/>
                  </a:lnTo>
                  <a:lnTo>
                    <a:pt x="11" y="70"/>
                  </a:lnTo>
                  <a:lnTo>
                    <a:pt x="24" y="78"/>
                  </a:lnTo>
                  <a:lnTo>
                    <a:pt x="40" y="81"/>
                  </a:lnTo>
                  <a:lnTo>
                    <a:pt x="55" y="78"/>
                  </a:lnTo>
                  <a:lnTo>
                    <a:pt x="68" y="70"/>
                  </a:lnTo>
                  <a:lnTo>
                    <a:pt x="76" y="56"/>
                  </a:lnTo>
                  <a:lnTo>
                    <a:pt x="79" y="42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011709" y="4333097"/>
              <a:ext cx="125413" cy="128587"/>
            </a:xfrm>
            <a:custGeom>
              <a:avLst/>
              <a:gdLst>
                <a:gd name="T0" fmla="*/ 199093904 w 79"/>
                <a:gd name="T1" fmla="*/ 103325197 h 81"/>
                <a:gd name="T2" fmla="*/ 191532614 w 79"/>
                <a:gd name="T3" fmla="*/ 63002869 h 81"/>
                <a:gd name="T4" fmla="*/ 171371292 w 79"/>
                <a:gd name="T5" fmla="*/ 32761110 h 81"/>
                <a:gd name="T6" fmla="*/ 141129308 w 79"/>
                <a:gd name="T7" fmla="*/ 7559646 h 81"/>
                <a:gd name="T8" fmla="*/ 103327597 w 79"/>
                <a:gd name="T9" fmla="*/ 0 h 81"/>
                <a:gd name="T10" fmla="*/ 65524323 w 79"/>
                <a:gd name="T11" fmla="*/ 7559646 h 81"/>
                <a:gd name="T12" fmla="*/ 32762955 w 79"/>
                <a:gd name="T13" fmla="*/ 32761110 h 81"/>
                <a:gd name="T14" fmla="*/ 7561293 w 79"/>
                <a:gd name="T15" fmla="*/ 63002869 h 81"/>
                <a:gd name="T16" fmla="*/ 0 w 79"/>
                <a:gd name="T17" fmla="*/ 103325197 h 81"/>
                <a:gd name="T18" fmla="*/ 7561293 w 79"/>
                <a:gd name="T19" fmla="*/ 138607258 h 81"/>
                <a:gd name="T20" fmla="*/ 32762955 w 79"/>
                <a:gd name="T21" fmla="*/ 176410235 h 81"/>
                <a:gd name="T22" fmla="*/ 65524323 w 79"/>
                <a:gd name="T23" fmla="*/ 196571399 h 81"/>
                <a:gd name="T24" fmla="*/ 103327597 w 79"/>
                <a:gd name="T25" fmla="*/ 204131041 h 81"/>
                <a:gd name="T26" fmla="*/ 141129308 w 79"/>
                <a:gd name="T27" fmla="*/ 196571399 h 81"/>
                <a:gd name="T28" fmla="*/ 171371292 w 79"/>
                <a:gd name="T29" fmla="*/ 176410235 h 81"/>
                <a:gd name="T30" fmla="*/ 191532614 w 79"/>
                <a:gd name="T31" fmla="*/ 138607258 h 81"/>
                <a:gd name="T32" fmla="*/ 199093904 w 79"/>
                <a:gd name="T33" fmla="*/ 103325197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79" y="41"/>
                  </a:moveTo>
                  <a:lnTo>
                    <a:pt x="76" y="25"/>
                  </a:lnTo>
                  <a:lnTo>
                    <a:pt x="68" y="13"/>
                  </a:lnTo>
                  <a:lnTo>
                    <a:pt x="56" y="3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13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3" y="70"/>
                  </a:lnTo>
                  <a:lnTo>
                    <a:pt x="26" y="78"/>
                  </a:lnTo>
                  <a:lnTo>
                    <a:pt x="41" y="81"/>
                  </a:lnTo>
                  <a:lnTo>
                    <a:pt x="56" y="78"/>
                  </a:lnTo>
                  <a:lnTo>
                    <a:pt x="68" y="70"/>
                  </a:lnTo>
                  <a:lnTo>
                    <a:pt x="76" y="55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311747" y="4333097"/>
              <a:ext cx="127000" cy="128587"/>
            </a:xfrm>
            <a:custGeom>
              <a:avLst/>
              <a:gdLst>
                <a:gd name="T0" fmla="*/ 201612473 w 80"/>
                <a:gd name="T1" fmla="*/ 103325197 h 81"/>
                <a:gd name="T2" fmla="*/ 194052801 w 80"/>
                <a:gd name="T3" fmla="*/ 63002869 h 81"/>
                <a:gd name="T4" fmla="*/ 171370609 w 80"/>
                <a:gd name="T5" fmla="*/ 32761110 h 81"/>
                <a:gd name="T6" fmla="*/ 138607797 w 80"/>
                <a:gd name="T7" fmla="*/ 7559646 h 81"/>
                <a:gd name="T8" fmla="*/ 103325598 w 80"/>
                <a:gd name="T9" fmla="*/ 0 h 81"/>
                <a:gd name="T10" fmla="*/ 63003113 w 80"/>
                <a:gd name="T11" fmla="*/ 7559646 h 81"/>
                <a:gd name="T12" fmla="*/ 30241876 w 80"/>
                <a:gd name="T13" fmla="*/ 32761110 h 81"/>
                <a:gd name="T14" fmla="*/ 7559675 w 80"/>
                <a:gd name="T15" fmla="*/ 63002869 h 81"/>
                <a:gd name="T16" fmla="*/ 0 w 80"/>
                <a:gd name="T17" fmla="*/ 103325197 h 81"/>
                <a:gd name="T18" fmla="*/ 7559675 w 80"/>
                <a:gd name="T19" fmla="*/ 138607258 h 81"/>
                <a:gd name="T20" fmla="*/ 30241876 w 80"/>
                <a:gd name="T21" fmla="*/ 176410235 h 81"/>
                <a:gd name="T22" fmla="*/ 63003113 w 80"/>
                <a:gd name="T23" fmla="*/ 196571399 h 81"/>
                <a:gd name="T24" fmla="*/ 103325598 w 80"/>
                <a:gd name="T25" fmla="*/ 204131041 h 81"/>
                <a:gd name="T26" fmla="*/ 138607797 w 80"/>
                <a:gd name="T27" fmla="*/ 196571399 h 81"/>
                <a:gd name="T28" fmla="*/ 171370609 w 80"/>
                <a:gd name="T29" fmla="*/ 176410235 h 81"/>
                <a:gd name="T30" fmla="*/ 194052801 w 80"/>
                <a:gd name="T31" fmla="*/ 138607258 h 81"/>
                <a:gd name="T32" fmla="*/ 201612473 w 80"/>
                <a:gd name="T33" fmla="*/ 103325197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81"/>
                <a:gd name="T53" fmla="*/ 80 w 80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81">
                  <a:moveTo>
                    <a:pt x="80" y="41"/>
                  </a:moveTo>
                  <a:lnTo>
                    <a:pt x="77" y="25"/>
                  </a:lnTo>
                  <a:lnTo>
                    <a:pt x="68" y="13"/>
                  </a:lnTo>
                  <a:lnTo>
                    <a:pt x="55" y="3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2" y="13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70"/>
                  </a:lnTo>
                  <a:lnTo>
                    <a:pt x="25" y="78"/>
                  </a:lnTo>
                  <a:lnTo>
                    <a:pt x="41" y="81"/>
                  </a:lnTo>
                  <a:lnTo>
                    <a:pt x="55" y="78"/>
                  </a:lnTo>
                  <a:lnTo>
                    <a:pt x="68" y="70"/>
                  </a:lnTo>
                  <a:lnTo>
                    <a:pt x="77" y="55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5605434" y="4333097"/>
              <a:ext cx="125413" cy="128587"/>
            </a:xfrm>
            <a:custGeom>
              <a:avLst/>
              <a:gdLst>
                <a:gd name="T0" fmla="*/ 199093904 w 79"/>
                <a:gd name="T1" fmla="*/ 103325197 h 81"/>
                <a:gd name="T2" fmla="*/ 189013243 w 79"/>
                <a:gd name="T3" fmla="*/ 63002869 h 81"/>
                <a:gd name="T4" fmla="*/ 171371292 w 79"/>
                <a:gd name="T5" fmla="*/ 32761110 h 81"/>
                <a:gd name="T6" fmla="*/ 138609936 w 79"/>
                <a:gd name="T7" fmla="*/ 7559646 h 81"/>
                <a:gd name="T8" fmla="*/ 98287266 w 79"/>
                <a:gd name="T9" fmla="*/ 0 h 81"/>
                <a:gd name="T10" fmla="*/ 57964621 w 79"/>
                <a:gd name="T11" fmla="*/ 7559646 h 81"/>
                <a:gd name="T12" fmla="*/ 27722625 w 79"/>
                <a:gd name="T13" fmla="*/ 32761110 h 81"/>
                <a:gd name="T14" fmla="*/ 7561293 w 79"/>
                <a:gd name="T15" fmla="*/ 63002869 h 81"/>
                <a:gd name="T16" fmla="*/ 0 w 79"/>
                <a:gd name="T17" fmla="*/ 103325197 h 81"/>
                <a:gd name="T18" fmla="*/ 7561293 w 79"/>
                <a:gd name="T19" fmla="*/ 138607258 h 81"/>
                <a:gd name="T20" fmla="*/ 27722625 w 79"/>
                <a:gd name="T21" fmla="*/ 176410235 h 81"/>
                <a:gd name="T22" fmla="*/ 57964621 w 79"/>
                <a:gd name="T23" fmla="*/ 196571399 h 81"/>
                <a:gd name="T24" fmla="*/ 98287266 w 79"/>
                <a:gd name="T25" fmla="*/ 204131041 h 81"/>
                <a:gd name="T26" fmla="*/ 138609936 w 79"/>
                <a:gd name="T27" fmla="*/ 196571399 h 81"/>
                <a:gd name="T28" fmla="*/ 171371292 w 79"/>
                <a:gd name="T29" fmla="*/ 176410235 h 81"/>
                <a:gd name="T30" fmla="*/ 189013243 w 79"/>
                <a:gd name="T31" fmla="*/ 138607258 h 81"/>
                <a:gd name="T32" fmla="*/ 199093904 w 79"/>
                <a:gd name="T33" fmla="*/ 103325197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1"/>
                <a:gd name="T53" fmla="*/ 79 w 79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1">
                  <a:moveTo>
                    <a:pt x="79" y="41"/>
                  </a:moveTo>
                  <a:lnTo>
                    <a:pt x="75" y="25"/>
                  </a:lnTo>
                  <a:lnTo>
                    <a:pt x="68" y="13"/>
                  </a:lnTo>
                  <a:lnTo>
                    <a:pt x="55" y="3"/>
                  </a:lnTo>
                  <a:lnTo>
                    <a:pt x="39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1" y="70"/>
                  </a:lnTo>
                  <a:lnTo>
                    <a:pt x="23" y="78"/>
                  </a:lnTo>
                  <a:lnTo>
                    <a:pt x="39" y="81"/>
                  </a:lnTo>
                  <a:lnTo>
                    <a:pt x="55" y="78"/>
                  </a:lnTo>
                  <a:lnTo>
                    <a:pt x="68" y="70"/>
                  </a:lnTo>
                  <a:lnTo>
                    <a:pt x="75" y="55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E6E6E6"/>
            </a:solidFill>
            <a:ln w="476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928662" y="2891653"/>
              <a:ext cx="10525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000" b="0" u="none" dirty="0" smtClean="0">
                  <a:solidFill>
                    <a:srgbClr val="1A3868"/>
                  </a:solidFill>
                </a:rPr>
                <a:t>程序集</a:t>
              </a: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097780" y="4943964"/>
              <a:ext cx="26577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000" b="0" u="none" dirty="0" smtClean="0">
                  <a:solidFill>
                    <a:srgbClr val="1A3868"/>
                  </a:solidFill>
                </a:rPr>
                <a:t>进程集 (参与 </a:t>
              </a:r>
              <a:r>
                <a:rPr lang="en-US" altLang="zh-CN" sz="2000" b="0" u="none" dirty="0" smtClean="0">
                  <a:solidFill>
                    <a:srgbClr val="1A3868"/>
                  </a:solidFill>
                </a:rPr>
                <a:t>CPU </a:t>
              </a:r>
              <a:r>
                <a:rPr lang="zh-CN" altLang="en-US" sz="2000" b="0" u="none" dirty="0" smtClean="0">
                  <a:solidFill>
                    <a:srgbClr val="1A3868"/>
                  </a:solidFill>
                </a:rPr>
                <a:t>排队)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42844" y="3463158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b="1" u="none" dirty="0">
                  <a:solidFill>
                    <a:schemeClr val="tx1"/>
                  </a:solidFill>
                  <a:latin typeface="陔?隴闚"/>
                </a:rPr>
                <a:t>静态空间</a:t>
              </a:r>
              <a:endParaRPr lang="zh-CN" altLang="en-US" sz="1600" u="none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42844" y="3939408"/>
              <a:ext cx="934987" cy="28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u="none" dirty="0">
                  <a:solidFill>
                    <a:schemeClr val="tx1"/>
                  </a:solidFill>
                  <a:latin typeface="陔?隴闚"/>
                </a:rPr>
                <a:t>活动空间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928953"/>
            <a:ext cx="5786478" cy="3643855"/>
          </a:xfrm>
        </p:spPr>
        <p:txBody>
          <a:bodyPr/>
          <a:lstStyle/>
          <a:p>
            <a:pPr eaLnBrk="0" hangingPunct="0">
              <a:spcBef>
                <a:spcPts val="600"/>
              </a:spcBef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单机环境下操作系统的进程通信</a:t>
            </a:r>
            <a:endParaRPr lang="zh-CN" altLang="en-US" sz="1000" b="1" dirty="0">
              <a:ea typeface="楷体_GB2312" pitchFamily="49" charset="-122"/>
            </a:endParaRPr>
          </a:p>
          <a:p>
            <a:pPr marL="269875" indent="-269875" eaLnBrk="0" hangingPunc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BSD UNIX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引入了管道（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pipe）、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命名管道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9875" indent="-269875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named pipe）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和软中断信号（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signal）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机制</a:t>
            </a:r>
          </a:p>
          <a:p>
            <a:pPr marL="269875" indent="-269875" eaLnBrk="0" hangingPunc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AT&amp;T UNIX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引入了消息（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message）、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共享存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9875" indent="-269875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储区（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shared memory）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和信号量（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semaphore）</a:t>
            </a:r>
          </a:p>
          <a:p>
            <a:pPr marL="269875" indent="-269875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等</a:t>
            </a:r>
          </a:p>
          <a:p>
            <a:pPr marL="269875" indent="-269875" eaLnBrk="0" hangingPunc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UNIX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系统的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消息队列、共享存储区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信号量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统称为进程通信（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inter process communication, </a:t>
            </a:r>
          </a:p>
          <a:p>
            <a:pPr marL="269875" indent="-269875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 IPC）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机制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428641" y="715162"/>
            <a:ext cx="6429375" cy="857250"/>
          </a:xfrm>
        </p:spPr>
        <p:txBody>
          <a:bodyPr/>
          <a:lstStyle/>
          <a:p>
            <a:pPr algn="l" eaLnBrk="0" hangingPunct="0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传输层的基本功能</a:t>
            </a:r>
          </a:p>
        </p:txBody>
      </p:sp>
      <p:sp>
        <p:nvSpPr>
          <p:cNvPr id="18434" name="内容占位符 2"/>
          <p:cNvSpPr>
            <a:spLocks noGrp="1"/>
          </p:cNvSpPr>
          <p:nvPr>
            <p:ph idx="4294967295"/>
          </p:nvPr>
        </p:nvSpPr>
        <p:spPr>
          <a:xfrm>
            <a:off x="500079" y="1372410"/>
            <a:ext cx="5357850" cy="3271836"/>
          </a:xfrm>
        </p:spPr>
        <p:txBody>
          <a:bodyPr/>
          <a:lstStyle/>
          <a:p>
            <a:pPr marL="269875" indent="-269875" eaLnBrk="0" hangingPunct="0">
              <a:lnSpc>
                <a:spcPct val="130000"/>
              </a:lnSpc>
              <a:spcAft>
                <a:spcPct val="2000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计算机网络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本质的活动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是实现分布在不同地理位置的联网主机之间的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进程通信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，以实现各种网络服务功能；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9875" indent="-269875" eaLnBrk="0" hangingPunct="0">
              <a:lnSpc>
                <a:spcPct val="130000"/>
              </a:lnSpc>
              <a:spcAft>
                <a:spcPct val="2000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传输层的主要作用就是要实现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分布式进程通信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，是实现各种网络应用与应用层协议的基础。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42844" y="914402"/>
            <a:ext cx="6357981" cy="3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zh-CN" altLang="en-US" sz="2400" u="none" dirty="0">
                <a:solidFill>
                  <a:srgbClr val="007D7A"/>
                </a:solidFill>
                <a:ea typeface="+mj-ea"/>
              </a:rPr>
              <a:t>传输层为相互通信的应用进程</a:t>
            </a:r>
            <a:r>
              <a:rPr lang="zh-CN" altLang="en-US" sz="2400" u="none" dirty="0" smtClean="0">
                <a:solidFill>
                  <a:srgbClr val="007D7A"/>
                </a:solidFill>
                <a:ea typeface="+mj-ea"/>
              </a:rPr>
              <a:t>提供逻辑</a:t>
            </a:r>
            <a:r>
              <a:rPr lang="zh-CN" altLang="en-US" sz="2400" u="none" dirty="0">
                <a:solidFill>
                  <a:srgbClr val="007D7A"/>
                </a:solidFill>
                <a:ea typeface="+mj-ea"/>
              </a:rPr>
              <a:t>通信 </a:t>
            </a:r>
          </a:p>
        </p:txBody>
      </p:sp>
      <p:pic>
        <p:nvPicPr>
          <p:cNvPr id="267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16" y="1286660"/>
            <a:ext cx="59954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 idx="4294967295"/>
          </p:nvPr>
        </p:nvSpPr>
        <p:spPr>
          <a:xfrm>
            <a:off x="257201" y="654836"/>
            <a:ext cx="8101013" cy="774700"/>
          </a:xfrm>
        </p:spPr>
        <p:txBody>
          <a:bodyPr/>
          <a:lstStyle/>
          <a:p>
            <a:pPr algn="l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传输层与应用层、网络层之间的关系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64" y="1500974"/>
            <a:ext cx="5537510" cy="249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28596" y="2135180"/>
            <a:ext cx="963348" cy="142876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/>
            <a:r>
              <a:rPr lang="zh-CN" altLang="en-US" sz="1800" b="0" u="none" dirty="0" smtClean="0">
                <a:solidFill>
                  <a:srgbClr val="FFFF00"/>
                </a:solidFill>
                <a:latin typeface="Copperplate Gothic Bold"/>
              </a:rPr>
              <a:t>实现传输层协议的硬件软件</a:t>
            </a:r>
            <a:endParaRPr lang="zh-CN" altLang="en-US" sz="1800" b="0" u="none" dirty="0">
              <a:solidFill>
                <a:srgbClr val="FFFF00"/>
              </a:solidFill>
              <a:latin typeface="Copperplate Gothic Bold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85674" y="1819554"/>
            <a:ext cx="1643074" cy="6815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eaLnBrk="0" hangingPunct="0"/>
            <a:r>
              <a:rPr lang="zh-CN" altLang="en-US" sz="1800" b="0" u="none" dirty="0" smtClean="0">
                <a:solidFill>
                  <a:srgbClr val="FFFF00"/>
                </a:solidFill>
                <a:latin typeface="Copperplate Gothic Bold"/>
              </a:rPr>
              <a:t>传输层之间传输的报文</a:t>
            </a:r>
            <a:endParaRPr lang="zh-CN" altLang="en-US" sz="1800" b="0" u="none" dirty="0">
              <a:solidFill>
                <a:srgbClr val="FFFF00"/>
              </a:solidFill>
              <a:latin typeface="Copperplate Goth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标题 1"/>
          <p:cNvSpPr>
            <a:spLocks noGrp="1"/>
          </p:cNvSpPr>
          <p:nvPr>
            <p:ph type="title" idx="4294967295"/>
          </p:nvPr>
        </p:nvSpPr>
        <p:spPr>
          <a:xfrm>
            <a:off x="500079" y="643718"/>
            <a:ext cx="6429375" cy="857250"/>
          </a:xfrm>
        </p:spPr>
        <p:txBody>
          <a:bodyPr/>
          <a:lstStyle/>
          <a:p>
            <a:pPr algn="l"/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TPDU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结构与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分组、帧结构的关系</a:t>
            </a:r>
          </a:p>
        </p:txBody>
      </p:sp>
      <p:sp>
        <p:nvSpPr>
          <p:cNvPr id="263176" name="内容占位符 2"/>
          <p:cNvSpPr>
            <a:spLocks noGrp="1"/>
          </p:cNvSpPr>
          <p:nvPr>
            <p:ph idx="4294967295"/>
          </p:nvPr>
        </p:nvSpPr>
        <p:spPr>
          <a:xfrm>
            <a:off x="500034" y="1358098"/>
            <a:ext cx="5500726" cy="1821663"/>
          </a:xfrm>
        </p:spPr>
        <p:txBody>
          <a:bodyPr/>
          <a:lstStyle/>
          <a:p>
            <a:pPr marL="269875" indent="-269875" eaLnBrk="0" hangingPunct="0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传输协议数据单元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TPDU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有效载荷是应用层的数据；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69875" indent="-269875" eaLnBrk="0" hangingPunct="0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传输层在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TPDU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有效载荷之前加上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TPDU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头，就形成了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TPDU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传输协议数据单元</a:t>
            </a:r>
            <a:r>
              <a:rPr lang="zh-CN" altLang="en-US" sz="1600" b="1" dirty="0" smtClean="0">
                <a:solidFill>
                  <a:srgbClr val="2D2DB9"/>
                </a:solidFill>
              </a:rPr>
              <a:t>。</a:t>
            </a:r>
            <a:endParaRPr lang="zh-CN" altLang="en-US" sz="1600" b="1" dirty="0" smtClean="0">
              <a:solidFill>
                <a:srgbClr val="2D2D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263174" name="Object 5"/>
          <p:cNvGraphicFramePr>
            <a:graphicFrameLocks noChangeAspect="1"/>
          </p:cNvGraphicFramePr>
          <p:nvPr/>
        </p:nvGraphicFramePr>
        <p:xfrm>
          <a:off x="500034" y="3316532"/>
          <a:ext cx="5445118" cy="1327714"/>
        </p:xfrm>
        <a:graphic>
          <a:graphicData uri="http://schemas.openxmlformats.org/presentationml/2006/ole">
            <p:oleObj spid="_x0000_s263174" name="Visio" r:id="rId4" imgW="3475863" imgH="84696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15162"/>
            <a:ext cx="4786346" cy="857250"/>
          </a:xfrm>
        </p:spPr>
        <p:txBody>
          <a:bodyPr/>
          <a:lstStyle/>
          <a:p>
            <a:pPr algn="ctr"/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二、网络环境中应用进程标识</a:t>
            </a:r>
          </a:p>
        </p:txBody>
      </p:sp>
      <p:sp>
        <p:nvSpPr>
          <p:cNvPr id="268290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9536"/>
            <a:ext cx="5357850" cy="3240088"/>
          </a:xfrm>
        </p:spPr>
        <p:txBody>
          <a:bodyPr/>
          <a:lstStyle/>
          <a:p>
            <a:pPr marL="265113" indent="-265113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在一台计算机中，不同的进程用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进程号或进程标识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（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process ID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）唯一地标识出来 </a:t>
            </a:r>
          </a:p>
          <a:p>
            <a:pPr marL="265113" indent="-265113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网络环境中完整的进程标识应该是：</a:t>
            </a:r>
          </a:p>
          <a:p>
            <a:pPr marL="539750" lvl="2" indent="-274638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Font typeface="Times New Roman" pitchFamily="18" charset="0"/>
              <a:buChar char="−"/>
            </a:pPr>
            <a:r>
              <a:rPr lang="zh-CN" altLang="en-US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本地主机地址</a:t>
            </a:r>
            <a:r>
              <a:rPr lang="en-US" altLang="zh-CN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-</a:t>
            </a:r>
            <a:r>
              <a:rPr lang="zh-CN" altLang="en-US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本地进程标识 </a:t>
            </a:r>
          </a:p>
          <a:p>
            <a:pPr marL="539750" lvl="2" indent="-274638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 typeface="Times New Roman" pitchFamily="18" charset="0"/>
              <a:buChar char="−"/>
            </a:pPr>
            <a:r>
              <a:rPr lang="zh-CN" altLang="en-US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远程主机地址</a:t>
            </a:r>
            <a:r>
              <a:rPr lang="en-US" altLang="zh-CN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-</a:t>
            </a:r>
            <a:r>
              <a:rPr lang="zh-CN" altLang="en-US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远程进程标识</a:t>
            </a:r>
          </a:p>
          <a:p>
            <a:pPr marL="265113" indent="-265113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不同主机上的进程标识，需要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主机地址（如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IP</a:t>
            </a:r>
            <a:r>
              <a:rPr lang="zh-CN" altLang="en-US" sz="20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地址）和端口号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的参与。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继续教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继续教育</Template>
  <TotalTime>8859</TotalTime>
  <Words>1294</Words>
  <Application>Microsoft Office PowerPoint</Application>
  <PresentationFormat>自定义</PresentationFormat>
  <Paragraphs>225</Paragraphs>
  <Slides>21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继续教育</vt:lpstr>
      <vt:lpstr>Visio</vt:lpstr>
      <vt:lpstr>计算机网络技术</vt:lpstr>
      <vt:lpstr>幻灯片 2</vt:lpstr>
      <vt:lpstr>一、传输层的基本功能</vt:lpstr>
      <vt:lpstr>幻灯片 4</vt:lpstr>
      <vt:lpstr>传输层的基本功能</vt:lpstr>
      <vt:lpstr>幻灯片 6</vt:lpstr>
      <vt:lpstr>传输层与应用层、网络层之间的关系</vt:lpstr>
      <vt:lpstr>TPDU结构与IP分组、帧结构的关系</vt:lpstr>
      <vt:lpstr>二、网络环境中应用进程标识</vt:lpstr>
      <vt:lpstr>幻灯片 10</vt:lpstr>
      <vt:lpstr>幻灯片 11</vt:lpstr>
      <vt:lpstr>端口号的分配方法（IANA管理）</vt:lpstr>
      <vt:lpstr>IANA对端口号数值划分的规定</vt:lpstr>
      <vt:lpstr>熟知端口号的分配方法</vt:lpstr>
      <vt:lpstr>幻灯片 15</vt:lpstr>
      <vt:lpstr>三、传输层的多路复用与多路分解</vt:lpstr>
      <vt:lpstr>传输层的多路复用与多路分解原理示意图</vt:lpstr>
      <vt:lpstr>四、应用进程、传输层接口与套接字</vt:lpstr>
      <vt:lpstr>Socket 概念</vt:lpstr>
      <vt:lpstr>（网络）应用程序编程接口（API）</vt:lpstr>
      <vt:lpstr>套接字 (Socket) 地址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微软用户</cp:lastModifiedBy>
  <cp:revision>1053</cp:revision>
  <cp:lastPrinted>1999-06-03T07:41:47Z</cp:lastPrinted>
  <dcterms:created xsi:type="dcterms:W3CDTF">1999-05-31T06:37:31Z</dcterms:created>
  <dcterms:modified xsi:type="dcterms:W3CDTF">2014-05-13T01:48:55Z</dcterms:modified>
</cp:coreProperties>
</file>